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EmEt8Nvw/gHP5sVvUBZp2jm6P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9-lVAsGd47zh8UhjFYfm2Fb-q26AVzyUm14Rpvv9C3s/edit?usp=shari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47d3338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Introduce yourself and your team. Thank attendees for their attention. Explain that the purpose of this session is to introduce coachability concepts particularly relevant to Year 3, in particular, feedback.</a:t>
            </a:r>
            <a:endParaRPr/>
          </a:p>
        </p:txBody>
      </p:sp>
      <p:sp>
        <p:nvSpPr>
          <p:cNvPr id="77" name="Google Shape;77;g2e47d333826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3e4af1efc_0_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3e4af1ef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73e4af1ef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3e4af1efc_0_1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3e4af1efc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73e4af1efc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3e4af1efc_0_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3e4af1efc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73e4af1efc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3e4af1efc_0_3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3e4af1efc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73e4af1efc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3e4af1efc_0_4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3e4af1efc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273e4af1efc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3e4af1efc_0_5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3e4af1efc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273e4af1efc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3e4af1efc_0_2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73e4af1efc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73e4af1efc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3e4af1efc_0_6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73e4af1efc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73e4af1efc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6fa465940_1_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6fa465940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e6fa465940_1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6fa465940_1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6fa465940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e6fa465940_1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6fa465940_1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6fa46594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template they provide for the EM Clerkship</a:t>
            </a:r>
            <a:endParaRPr/>
          </a:p>
          <a:p>
            <a:pPr indent="0" lvl="0" marL="0" rtl="0" algn="l">
              <a:spcBef>
                <a:spcPts val="0"/>
              </a:spcBef>
              <a:spcAft>
                <a:spcPts val="0"/>
              </a:spcAft>
              <a:buNone/>
            </a:pPr>
            <a:r>
              <a:rPr lang="en-US"/>
              <a:t>This helps jog the memory of your evaluator</a:t>
            </a:r>
            <a:endParaRPr/>
          </a:p>
          <a:p>
            <a:pPr indent="0" lvl="0" marL="0" rtl="0" algn="l">
              <a:spcBef>
                <a:spcPts val="0"/>
              </a:spcBef>
              <a:spcAft>
                <a:spcPts val="0"/>
              </a:spcAft>
              <a:buNone/>
            </a:pPr>
            <a:r>
              <a:rPr lang="en-US"/>
              <a:t>The sooner you submit an On The Fly after an encounter, the better.</a:t>
            </a:r>
            <a:endParaRPr/>
          </a:p>
        </p:txBody>
      </p:sp>
      <p:sp>
        <p:nvSpPr>
          <p:cNvPr id="234" name="Google Shape;234;g2e6fa465940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3dfb427fa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3dfb427f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Indicates that this session has has recently been updated and might be different than what you remember from last year</a:t>
            </a:r>
            <a:endParaRPr/>
          </a:p>
          <a:p>
            <a:pPr indent="0" lvl="0" marL="0" rtl="0" algn="l">
              <a:spcBef>
                <a:spcPts val="0"/>
              </a:spcBef>
              <a:spcAft>
                <a:spcPts val="0"/>
              </a:spcAft>
              <a:buNone/>
            </a:pPr>
            <a:r>
              <a:rPr lang="en-US"/>
              <a:t>A Google Drive Sign Up Sheet will be sent out: </a:t>
            </a:r>
            <a:r>
              <a:rPr lang="en-US" u="sng">
                <a:solidFill>
                  <a:schemeClr val="hlink"/>
                </a:solidFill>
                <a:hlinkClick r:id="rId2"/>
              </a:rPr>
              <a:t>https://docs.google.com/spreadsheets/d/19-lVAsGd47zh8UhjFYfm2Fb-q26AVzyUm14Rpvv9C3s/edit?usp=sharing</a:t>
            </a:r>
            <a:r>
              <a:rPr lang="en-US"/>
              <a:t> </a:t>
            </a:r>
            <a:endParaRPr/>
          </a:p>
        </p:txBody>
      </p:sp>
      <p:sp>
        <p:nvSpPr>
          <p:cNvPr id="241" name="Google Shape;241;g273dfb427f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1: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94b241d6f_0_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94b241d6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Clr>
                <a:schemeClr val="dk1"/>
              </a:buClr>
              <a:buSzPts val="1100"/>
              <a:buFont typeface="Arial"/>
              <a:buNone/>
            </a:pPr>
            <a:r>
              <a:rPr lang="en-US"/>
              <a:t>We will review all of our sessions from Y2. </a:t>
            </a:r>
            <a:endParaRPr/>
          </a:p>
          <a:p>
            <a:pPr indent="0" lvl="0" marL="457200" rtl="0" algn="l">
              <a:lnSpc>
                <a:spcPct val="115000"/>
              </a:lnSpc>
              <a:spcBef>
                <a:spcPts val="0"/>
              </a:spcBef>
              <a:spcAft>
                <a:spcPts val="0"/>
              </a:spcAft>
              <a:buClr>
                <a:schemeClr val="dk1"/>
              </a:buClr>
              <a:buSzPts val="1100"/>
              <a:buFont typeface="Arial"/>
              <a:buNone/>
            </a:pPr>
            <a:r>
              <a:t/>
            </a:r>
            <a:endParaRPr/>
          </a:p>
          <a:p>
            <a:pPr indent="0" lvl="0" marL="457200" rtl="0" algn="l">
              <a:lnSpc>
                <a:spcPct val="115000"/>
              </a:lnSpc>
              <a:spcBef>
                <a:spcPts val="0"/>
              </a:spcBef>
              <a:spcAft>
                <a:spcPts val="0"/>
              </a:spcAft>
              <a:buClr>
                <a:schemeClr val="dk1"/>
              </a:buClr>
              <a:buSzPts val="1100"/>
              <a:buFont typeface="Arial"/>
              <a:buNone/>
            </a:pPr>
            <a:r>
              <a:rPr lang="en-US"/>
              <a:t>First session was about feedback with the drawing activities. We will review other tips for feedback later in this presentation</a:t>
            </a:r>
            <a:endParaRPr/>
          </a:p>
          <a:p>
            <a:pPr indent="0" lvl="0" marL="457200" rtl="0" algn="l">
              <a:lnSpc>
                <a:spcPct val="115000"/>
              </a:lnSpc>
              <a:spcBef>
                <a:spcPts val="0"/>
              </a:spcBef>
              <a:spcAft>
                <a:spcPts val="0"/>
              </a:spcAft>
              <a:buClr>
                <a:schemeClr val="dk1"/>
              </a:buClr>
              <a:buSzPts val="1100"/>
              <a:buFont typeface="Arial"/>
              <a:buNone/>
            </a:pPr>
            <a:r>
              <a:t/>
            </a:r>
            <a:endParaRPr/>
          </a:p>
          <a:p>
            <a:pPr indent="0" lvl="0" marL="457200" rtl="0" algn="l">
              <a:lnSpc>
                <a:spcPct val="115000"/>
              </a:lnSpc>
              <a:spcBef>
                <a:spcPts val="0"/>
              </a:spcBef>
              <a:spcAft>
                <a:spcPts val="0"/>
              </a:spcAft>
              <a:buClr>
                <a:schemeClr val="dk1"/>
              </a:buClr>
              <a:buSzPts val="1100"/>
              <a:buFont typeface="Arial"/>
              <a:buNone/>
            </a:pPr>
            <a:r>
              <a:rPr lang="en-US"/>
              <a:t>Second session was on conflict resolution and resiliency. You filled out the Burnout survey and discussed some cases of conflict. We reminded you take set specific times for guilt-free breaks. We also discussed conflict resolution. </a:t>
            </a:r>
            <a:r>
              <a:rPr lang="en-US" sz="1100">
                <a:latin typeface="Arial"/>
                <a:ea typeface="Arial"/>
                <a:cs typeface="Arial"/>
                <a:sym typeface="Arial"/>
              </a:rPr>
              <a:t>Listen to understand and start with curiosity. </a:t>
            </a:r>
            <a:r>
              <a:rPr lang="en-US" sz="1100">
                <a:solidFill>
                  <a:srgbClr val="191919"/>
                </a:solidFill>
                <a:latin typeface="Arial"/>
                <a:ea typeface="Arial"/>
                <a:cs typeface="Arial"/>
                <a:sym typeface="Arial"/>
              </a:rPr>
              <a:t>Some may deal with these situations through anger, detachment, avoidance, etc. Therefore be aware of your tone and choice of word. </a:t>
            </a:r>
            <a:r>
              <a:rPr lang="en-US" sz="1100">
                <a:latin typeface="Arial"/>
                <a:ea typeface="Arial"/>
                <a:cs typeface="Arial"/>
                <a:sym typeface="Arial"/>
              </a:rPr>
              <a:t>Brainstorm possible resolutions. Choose the best resolution or compromise</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Third session was patient coachability. We role-played different patient scenarios. Our job is to educate patients so that they can make an informed decision about their own healthcare (not to argue, judge, or force their hands). We want to understand the patient as a person and how their illness is affecting them beyond the medical realm. </a:t>
            </a:r>
            <a:r>
              <a:rPr lang="en-US" sz="1800">
                <a:latin typeface="Arial"/>
                <a:ea typeface="Arial"/>
                <a:cs typeface="Arial"/>
                <a:sym typeface="Arial"/>
              </a:rPr>
              <a:t> Recognize when you are in a hostile situation as opposed to a situation of misunderstanding and how to remove yourself from this situation. </a:t>
            </a:r>
            <a:endParaRPr sz="1800">
              <a:latin typeface="Arial"/>
              <a:ea typeface="Arial"/>
              <a:cs typeface="Arial"/>
              <a:sym typeface="Arial"/>
            </a:endParaRPr>
          </a:p>
          <a:p>
            <a:pPr indent="0" lvl="0" marL="0" rtl="0" algn="l">
              <a:spcBef>
                <a:spcPts val="0"/>
              </a:spcBef>
              <a:spcAft>
                <a:spcPts val="0"/>
              </a:spcAft>
              <a:buNone/>
            </a:pPr>
            <a:r>
              <a:t/>
            </a:r>
            <a:endParaRPr/>
          </a:p>
        </p:txBody>
      </p:sp>
      <p:sp>
        <p:nvSpPr>
          <p:cNvPr id="90" name="Google Shape;90;g2394b241d6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212df425e_0_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8212df425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8212df425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During medical school training, you are often asked to give feedback to other students, residents, and attendings. Sometimes this feedback is in person and sometimes via online forms. This feedback is essential to all members of the team because it can improve education for future students.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Seems simple enough, but how easy is it to actually give honest, constructive feedback to members of a higher rank?</a:t>
            </a:r>
            <a:endParaRPr/>
          </a:p>
          <a:p>
            <a:pPr indent="0" lvl="0" marL="0" rtl="0" algn="l">
              <a:lnSpc>
                <a:spcPct val="100000"/>
              </a:lnSpc>
              <a:spcBef>
                <a:spcPts val="0"/>
              </a:spcBef>
              <a:spcAft>
                <a:spcPts val="0"/>
              </a:spcAft>
              <a:buSzPts val="1400"/>
              <a:buNone/>
            </a:pPr>
            <a:r>
              <a:t/>
            </a:r>
            <a:endParaRPr/>
          </a:p>
        </p:txBody>
      </p:sp>
      <p:sp>
        <p:nvSpPr>
          <p:cNvPr id="104" name="Google Shape;1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many of you think our preceptors might also struggle with these fears?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b="0" lang="en-US"/>
              <a:t>The problem with bi-directional feedback is that for the same reasons many of us do not give open/honest feedback to our preceptors, our preceptors do not give us open/honest feedback.  We expect them to give us high quality feedback to help us improve, but we rarely do the same for them in return.</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We have to be mindful of this when asking for feedback.  Our preceptors, like us are not necessarily good at giving feedback and have many of the same fears as us.  For that reason we sometimes have to be tactful in the way we ask for feedback and the way we give feedback.  </a:t>
            </a:r>
            <a:endParaRPr b="0"/>
          </a:p>
        </p:txBody>
      </p:sp>
      <p:sp>
        <p:nvSpPr>
          <p:cNvPr id="111" name="Google Shape;1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Feedback will be more positively received if it is constructive. Think about how you like to receive feedback. People appreciate positive reinforcement. </a:t>
            </a:r>
            <a:endParaRPr/>
          </a:p>
          <a:p>
            <a:pPr indent="0" lvl="0" marL="0" rtl="0" algn="l">
              <a:lnSpc>
                <a:spcPct val="115000"/>
              </a:lnSpc>
              <a:spcBef>
                <a:spcPts val="0"/>
              </a:spcBef>
              <a:spcAft>
                <a:spcPts val="0"/>
              </a:spcAft>
              <a:buClr>
                <a:schemeClr val="dk1"/>
              </a:buClr>
              <a:buSzPts val="1100"/>
              <a:buFont typeface="Arial"/>
              <a:buNone/>
            </a:pPr>
            <a:r>
              <a:rPr lang="en-US"/>
              <a:t>  Instead of saying “I didn’t like how I only followed the resident around for patient visits,” say “I appreciate that I got the opportunity to write my own notes, but I think I would have learned more if I had the opportunity to see a few patients on my own.”</a:t>
            </a:r>
            <a:endParaRPr/>
          </a:p>
          <a:p>
            <a:pPr indent="0" lvl="0" marL="0" rtl="0" algn="l">
              <a:lnSpc>
                <a:spcPct val="115000"/>
              </a:lnSpc>
              <a:spcBef>
                <a:spcPts val="0"/>
              </a:spcBef>
              <a:spcAft>
                <a:spcPts val="0"/>
              </a:spcAft>
              <a:buClr>
                <a:schemeClr val="dk1"/>
              </a:buClr>
              <a:buSzPts val="1100"/>
              <a:buFont typeface="Arial"/>
              <a:buNone/>
            </a:pPr>
            <a:r>
              <a:rPr lang="en-US"/>
              <a:t>Only offer feedback on things that can be changed. Don’t say your attending was uptight, bossy, quiet, etc. </a:t>
            </a:r>
            <a:endParaRPr/>
          </a:p>
          <a:p>
            <a:pPr indent="0" lvl="0" marL="0" rtl="0" algn="l">
              <a:lnSpc>
                <a:spcPct val="115000"/>
              </a:lnSpc>
              <a:spcBef>
                <a:spcPts val="0"/>
              </a:spcBef>
              <a:spcAft>
                <a:spcPts val="0"/>
              </a:spcAft>
              <a:buClr>
                <a:schemeClr val="dk1"/>
              </a:buClr>
              <a:buSzPts val="1100"/>
              <a:buFont typeface="Arial"/>
              <a:buNone/>
            </a:pPr>
            <a:r>
              <a:rPr lang="en-US"/>
              <a:t>Don’t just say everything was great. *Specify* what worked well. This will encourage your resident/attending to be more specific with you. </a:t>
            </a:r>
            <a:endParaRPr/>
          </a:p>
          <a:p>
            <a:pPr indent="0" lvl="0" marL="0" rtl="0" algn="l">
              <a:lnSpc>
                <a:spcPct val="100000"/>
              </a:lnSpc>
              <a:spcBef>
                <a:spcPts val="0"/>
              </a:spcBef>
              <a:spcAft>
                <a:spcPts val="0"/>
              </a:spcAft>
              <a:buSzPts val="1400"/>
              <a:buNone/>
            </a:pPr>
            <a:r>
              <a:t/>
            </a:r>
            <a:endParaRPr/>
          </a:p>
        </p:txBody>
      </p:sp>
      <p:sp>
        <p:nvSpPr>
          <p:cNvPr id="117" name="Google Shape;117;p8: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At the beginning of the week or rotation, set up a time later in the week/rotation so your preceptor can prepare their thoughts and be ready to give feedback. Don’t ask for feedback when they are busy/overwhelmed. Wait for an appropriate time.</a:t>
            </a:r>
            <a:endParaRPr/>
          </a:p>
          <a:p>
            <a:pPr indent="0" lvl="0" marL="0" rtl="0" algn="l">
              <a:lnSpc>
                <a:spcPct val="115000"/>
              </a:lnSpc>
              <a:spcBef>
                <a:spcPts val="0"/>
              </a:spcBef>
              <a:spcAft>
                <a:spcPts val="0"/>
              </a:spcAft>
              <a:buClr>
                <a:schemeClr val="dk1"/>
              </a:buClr>
              <a:buSzPts val="1100"/>
              <a:buFont typeface="Arial"/>
              <a:buNone/>
            </a:pPr>
            <a:r>
              <a:rPr lang="en-US"/>
              <a:t>At the beginning of the rotation, state your rotation goals. They will pay close attention to these goals so they can offer valuable feedback. </a:t>
            </a:r>
            <a:endParaRPr/>
          </a:p>
          <a:p>
            <a:pPr indent="0" lvl="0" marL="0" rtl="0" algn="l">
              <a:lnSpc>
                <a:spcPct val="115000"/>
              </a:lnSpc>
              <a:spcBef>
                <a:spcPts val="0"/>
              </a:spcBef>
              <a:spcAft>
                <a:spcPts val="0"/>
              </a:spcAft>
              <a:buClr>
                <a:schemeClr val="dk1"/>
              </a:buClr>
              <a:buSzPts val="1100"/>
              <a:buFont typeface="Arial"/>
              <a:buNone/>
            </a:pPr>
            <a:r>
              <a:rPr lang="en-US"/>
              <a:t>Even if you aren’t expecting feedback, you will likely receive it. Always be open. Some preceptors might not offer feedback without getting asked. Be prepared to ask- that is how you will improve and impress them. </a:t>
            </a:r>
            <a:endParaRPr/>
          </a:p>
          <a:p>
            <a:pPr indent="0" lvl="0" marL="0" rtl="0" algn="l">
              <a:lnSpc>
                <a:spcPct val="115000"/>
              </a:lnSpc>
              <a:spcBef>
                <a:spcPts val="0"/>
              </a:spcBef>
              <a:spcAft>
                <a:spcPts val="0"/>
              </a:spcAft>
              <a:buClr>
                <a:schemeClr val="dk1"/>
              </a:buClr>
              <a:buSzPts val="1100"/>
              <a:buFont typeface="Arial"/>
              <a:buNone/>
            </a:pPr>
            <a:r>
              <a:rPr lang="en-US"/>
              <a:t>Both formal (for the purpose of course evaluation) and informal will be valuable in improving your skills. You can ask for feedback at any time. </a:t>
            </a:r>
            <a:endParaRPr/>
          </a:p>
          <a:p>
            <a:pPr indent="0" lvl="0" marL="0" rtl="0" algn="l">
              <a:lnSpc>
                <a:spcPct val="100000"/>
              </a:lnSpc>
              <a:spcBef>
                <a:spcPts val="0"/>
              </a:spcBef>
              <a:spcAft>
                <a:spcPts val="0"/>
              </a:spcAft>
              <a:buSzPts val="1400"/>
              <a:buNone/>
            </a:pPr>
            <a:r>
              <a:t/>
            </a:r>
            <a:endParaRPr/>
          </a:p>
        </p:txBody>
      </p:sp>
      <p:sp>
        <p:nvSpPr>
          <p:cNvPr id="124" name="Google Shape;12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3e4af1efc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3e4af1ef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73e4af1ef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0" y="0"/>
            <a:ext cx="10058400" cy="7772400"/>
          </a:xfrm>
          <a:prstGeom prst="rect">
            <a:avLst/>
          </a:prstGeom>
          <a:noFill/>
          <a:ln>
            <a:noFill/>
          </a:ln>
        </p:spPr>
      </p:pic>
      <p:sp>
        <p:nvSpPr>
          <p:cNvPr id="15" name="Google Shape;15;p13"/>
          <p:cNvSpPr txBox="1"/>
          <p:nvPr>
            <p:ph type="ctrTitle"/>
          </p:nvPr>
        </p:nvSpPr>
        <p:spPr>
          <a:xfrm>
            <a:off x="754380" y="1469041"/>
            <a:ext cx="8549640" cy="142192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 type="subTitle"/>
          </p:nvPr>
        </p:nvSpPr>
        <p:spPr>
          <a:xfrm>
            <a:off x="754380" y="3170887"/>
            <a:ext cx="7543800" cy="100770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100"/>
              </a:spcBef>
              <a:spcAft>
                <a:spcPts val="0"/>
              </a:spcAft>
              <a:buClr>
                <a:schemeClr val="lt1"/>
              </a:buClr>
              <a:buSzPts val="2400"/>
              <a:buNone/>
              <a:defRPr b="1" i="0" sz="2400">
                <a:solidFill>
                  <a:schemeClr val="lt1"/>
                </a:solidFill>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
        <p:nvSpPr>
          <p:cNvPr id="17" name="Google Shape;17;p13"/>
          <p:cNvSpPr txBox="1"/>
          <p:nvPr>
            <p:ph idx="10" type="dt"/>
          </p:nvPr>
        </p:nvSpPr>
        <p:spPr>
          <a:xfrm>
            <a:off x="754380" y="4274063"/>
            <a:ext cx="2263140" cy="41380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8" name="Google Shape;18;p13"/>
          <p:cNvPicPr preferRelativeResize="0"/>
          <p:nvPr/>
        </p:nvPicPr>
        <p:blipFill rotWithShape="1">
          <a:blip r:embed="rId3">
            <a:alphaModFix/>
          </a:blip>
          <a:srcRect b="0" l="0" r="0" t="0"/>
          <a:stretch/>
        </p:blipFill>
        <p:spPr>
          <a:xfrm>
            <a:off x="8056853" y="6482910"/>
            <a:ext cx="1564681" cy="8891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2"/>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2"/>
              </a:buClr>
              <a:buSzPts val="3520"/>
              <a:buFont typeface="Arial"/>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 type="body"/>
          </p:nvPr>
        </p:nvSpPr>
        <p:spPr>
          <a:xfrm>
            <a:off x="4276130" y="1119083"/>
            <a:ext cx="5092065" cy="5523442"/>
          </a:xfrm>
          <a:prstGeom prst="rect">
            <a:avLst/>
          </a:prstGeom>
          <a:noFill/>
          <a:ln>
            <a:noFill/>
          </a:ln>
        </p:spPr>
        <p:txBody>
          <a:bodyPr anchorCtr="0" anchor="t" bIns="45700" lIns="91425" spcFirstLastPara="1" rIns="91425" wrap="square" tIns="45700">
            <a:normAutofit/>
          </a:bodyPr>
          <a:lstStyle>
            <a:lvl1pPr indent="-452119" lvl="0" marL="457200" algn="l">
              <a:lnSpc>
                <a:spcPct val="90000"/>
              </a:lnSpc>
              <a:spcBef>
                <a:spcPts val="1100"/>
              </a:spcBef>
              <a:spcAft>
                <a:spcPts val="0"/>
              </a:spcAft>
              <a:buClr>
                <a:schemeClr val="dk1"/>
              </a:buClr>
              <a:buSzPts val="3520"/>
              <a:buChar char="•"/>
              <a:defRPr sz="3520"/>
            </a:lvl1pPr>
            <a:lvl2pPr indent="-424180" lvl="1" marL="914400" algn="l">
              <a:lnSpc>
                <a:spcPct val="90000"/>
              </a:lnSpc>
              <a:spcBef>
                <a:spcPts val="550"/>
              </a:spcBef>
              <a:spcAft>
                <a:spcPts val="0"/>
              </a:spcAft>
              <a:buClr>
                <a:schemeClr val="dk1"/>
              </a:buClr>
              <a:buSzPts val="3080"/>
              <a:buChar char="•"/>
              <a:defRPr sz="3080"/>
            </a:lvl2pPr>
            <a:lvl3pPr indent="-396239" lvl="2" marL="1371600" algn="l">
              <a:lnSpc>
                <a:spcPct val="90000"/>
              </a:lnSpc>
              <a:spcBef>
                <a:spcPts val="550"/>
              </a:spcBef>
              <a:spcAft>
                <a:spcPts val="0"/>
              </a:spcAft>
              <a:buClr>
                <a:schemeClr val="dk1"/>
              </a:buClr>
              <a:buSzPts val="2640"/>
              <a:buChar char="•"/>
              <a:defRPr sz="2640"/>
            </a:lvl3pPr>
            <a:lvl4pPr indent="-368300" lvl="3" marL="1828800" algn="l">
              <a:lnSpc>
                <a:spcPct val="90000"/>
              </a:lnSpc>
              <a:spcBef>
                <a:spcPts val="550"/>
              </a:spcBef>
              <a:spcAft>
                <a:spcPts val="0"/>
              </a:spcAft>
              <a:buClr>
                <a:schemeClr val="dk1"/>
              </a:buClr>
              <a:buSzPts val="2200"/>
              <a:buChar char="•"/>
              <a:defRPr sz="2200"/>
            </a:lvl4pPr>
            <a:lvl5pPr indent="-368300" lvl="4" marL="2286000" algn="l">
              <a:lnSpc>
                <a:spcPct val="90000"/>
              </a:lnSpc>
              <a:spcBef>
                <a:spcPts val="550"/>
              </a:spcBef>
              <a:spcAft>
                <a:spcPts val="0"/>
              </a:spcAft>
              <a:buClr>
                <a:schemeClr val="dk1"/>
              </a:buClr>
              <a:buSzPts val="2200"/>
              <a:buChar char="•"/>
              <a:defRPr sz="2200"/>
            </a:lvl5pPr>
            <a:lvl6pPr indent="-368300" lvl="5" marL="2743200" algn="l">
              <a:lnSpc>
                <a:spcPct val="90000"/>
              </a:lnSpc>
              <a:spcBef>
                <a:spcPts val="550"/>
              </a:spcBef>
              <a:spcAft>
                <a:spcPts val="0"/>
              </a:spcAft>
              <a:buClr>
                <a:schemeClr val="dk1"/>
              </a:buClr>
              <a:buSzPts val="2200"/>
              <a:buChar char="•"/>
              <a:defRPr sz="2200"/>
            </a:lvl6pPr>
            <a:lvl7pPr indent="-368300" lvl="6" marL="3200400" algn="l">
              <a:lnSpc>
                <a:spcPct val="90000"/>
              </a:lnSpc>
              <a:spcBef>
                <a:spcPts val="550"/>
              </a:spcBef>
              <a:spcAft>
                <a:spcPts val="0"/>
              </a:spcAft>
              <a:buClr>
                <a:schemeClr val="dk1"/>
              </a:buClr>
              <a:buSzPts val="2200"/>
              <a:buChar char="•"/>
              <a:defRPr sz="2200"/>
            </a:lvl7pPr>
            <a:lvl8pPr indent="-368300" lvl="7" marL="3657600" algn="l">
              <a:lnSpc>
                <a:spcPct val="90000"/>
              </a:lnSpc>
              <a:spcBef>
                <a:spcPts val="550"/>
              </a:spcBef>
              <a:spcAft>
                <a:spcPts val="0"/>
              </a:spcAft>
              <a:buClr>
                <a:schemeClr val="dk1"/>
              </a:buClr>
              <a:buSzPts val="2200"/>
              <a:buChar char="•"/>
              <a:defRPr sz="2200"/>
            </a:lvl8pPr>
            <a:lvl9pPr indent="-368300" lvl="8" marL="4114800" algn="l">
              <a:lnSpc>
                <a:spcPct val="90000"/>
              </a:lnSpc>
              <a:spcBef>
                <a:spcPts val="550"/>
              </a:spcBef>
              <a:spcAft>
                <a:spcPts val="0"/>
              </a:spcAft>
              <a:buClr>
                <a:schemeClr val="dk1"/>
              </a:buClr>
              <a:buSzPts val="2200"/>
              <a:buChar char="•"/>
              <a:defRPr sz="2200"/>
            </a:lvl9pPr>
          </a:lstStyle>
          <a:p/>
        </p:txBody>
      </p:sp>
      <p:sp>
        <p:nvSpPr>
          <p:cNvPr id="62" name="Google Shape;62;p23"/>
          <p:cNvSpPr txBox="1"/>
          <p:nvPr>
            <p:ph idx="2"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4"/>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2"/>
              </a:buClr>
              <a:buSzPts val="3520"/>
              <a:buFont typeface="Arial"/>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p:nvPr>
            <p:ph idx="2" type="pic"/>
          </p:nvPr>
        </p:nvSpPr>
        <p:spPr>
          <a:xfrm>
            <a:off x="4276130" y="1119083"/>
            <a:ext cx="5092065" cy="5523442"/>
          </a:xfrm>
          <a:prstGeom prst="rect">
            <a:avLst/>
          </a:prstGeom>
          <a:noFill/>
          <a:ln>
            <a:noFill/>
          </a:ln>
        </p:spPr>
      </p:sp>
      <p:sp>
        <p:nvSpPr>
          <p:cNvPr id="66" name="Google Shape;66;p24"/>
          <p:cNvSpPr txBox="1"/>
          <p:nvPr>
            <p:ph idx="1"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25"/>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 type="body"/>
          </p:nvPr>
        </p:nvSpPr>
        <p:spPr>
          <a:xfrm rot="5400000">
            <a:off x="2273200" y="-657051"/>
            <a:ext cx="5490734" cy="9356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0" name="Google Shape;70;p25"/>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26"/>
          <p:cNvSpPr txBox="1"/>
          <p:nvPr>
            <p:ph type="title"/>
          </p:nvPr>
        </p:nvSpPr>
        <p:spPr>
          <a:xfrm rot="5400000">
            <a:off x="4989089" y="2622762"/>
            <a:ext cx="6586750" cy="2168843"/>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 type="body"/>
          </p:nvPr>
        </p:nvSpPr>
        <p:spPr>
          <a:xfrm rot="5400000">
            <a:off x="588539" y="516784"/>
            <a:ext cx="6586750" cy="63807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4" name="Google Shape;74;p26"/>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id="20" name="Google Shape;20;p14"/>
          <p:cNvPicPr preferRelativeResize="0"/>
          <p:nvPr/>
        </p:nvPicPr>
        <p:blipFill rotWithShape="1">
          <a:blip r:embed="rId2">
            <a:alphaModFix/>
          </a:blip>
          <a:srcRect b="2" l="0" r="74747" t="89377"/>
          <a:stretch/>
        </p:blipFill>
        <p:spPr>
          <a:xfrm>
            <a:off x="0" y="6946900"/>
            <a:ext cx="2540000" cy="825500"/>
          </a:xfrm>
          <a:prstGeom prst="rect">
            <a:avLst/>
          </a:prstGeom>
          <a:noFill/>
          <a:ln>
            <a:noFill/>
          </a:ln>
        </p:spPr>
      </p:pic>
      <p:pic>
        <p:nvPicPr>
          <p:cNvPr id="21" name="Google Shape;21;p14"/>
          <p:cNvPicPr preferRelativeResize="0"/>
          <p:nvPr/>
        </p:nvPicPr>
        <p:blipFill rotWithShape="1">
          <a:blip r:embed="rId2">
            <a:alphaModFix/>
          </a:blip>
          <a:srcRect b="87092" l="72096" r="0" t="0"/>
          <a:stretch/>
        </p:blipFill>
        <p:spPr>
          <a:xfrm>
            <a:off x="7251700" y="0"/>
            <a:ext cx="2806700" cy="1003300"/>
          </a:xfrm>
          <a:prstGeom prst="rect">
            <a:avLst/>
          </a:prstGeom>
          <a:noFill/>
          <a:ln>
            <a:noFill/>
          </a:ln>
        </p:spPr>
      </p:pic>
      <p:sp>
        <p:nvSpPr>
          <p:cNvPr id="22" name="Google Shape;22;p14"/>
          <p:cNvSpPr txBox="1"/>
          <p:nvPr>
            <p:ph type="title"/>
          </p:nvPr>
        </p:nvSpPr>
        <p:spPr>
          <a:xfrm>
            <a:off x="340242" y="213785"/>
            <a:ext cx="7237366"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3000"/>
              <a:buFont typeface="Arial"/>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340242" y="1275907"/>
            <a:ext cx="9356650" cy="54907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4" name="Google Shape;24;p14"/>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 name="Shape 25"/>
        <p:cNvGrpSpPr/>
        <p:nvPr/>
      </p:nvGrpSpPr>
      <p:grpSpPr>
        <a:xfrm>
          <a:off x="0" y="0"/>
          <a:ext cx="0" cy="0"/>
          <a:chOff x="0" y="0"/>
          <a:chExt cx="0" cy="0"/>
        </a:xfrm>
      </p:grpSpPr>
      <p:pic>
        <p:nvPicPr>
          <p:cNvPr id="26" name="Google Shape;26;p15"/>
          <p:cNvPicPr preferRelativeResize="0"/>
          <p:nvPr/>
        </p:nvPicPr>
        <p:blipFill rotWithShape="1">
          <a:blip r:embed="rId2">
            <a:alphaModFix/>
          </a:blip>
          <a:srcRect b="0" l="17045" r="0" t="46732"/>
          <a:stretch/>
        </p:blipFill>
        <p:spPr>
          <a:xfrm>
            <a:off x="1714500" y="3632200"/>
            <a:ext cx="8343897" cy="4140199"/>
          </a:xfrm>
          <a:prstGeom prst="rect">
            <a:avLst/>
          </a:prstGeom>
          <a:noFill/>
          <a:ln>
            <a:noFill/>
          </a:ln>
        </p:spPr>
      </p:pic>
      <p:sp>
        <p:nvSpPr>
          <p:cNvPr id="27" name="Google Shape;27;p15"/>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15"/>
          <p:cNvSpPr txBox="1"/>
          <p:nvPr>
            <p:ph idx="1" type="body"/>
          </p:nvPr>
        </p:nvSpPr>
        <p:spPr>
          <a:xfrm>
            <a:off x="340242" y="1275907"/>
            <a:ext cx="9356650" cy="54907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30" name="Shape 30"/>
        <p:cNvGrpSpPr/>
        <p:nvPr/>
      </p:nvGrpSpPr>
      <p:grpSpPr>
        <a:xfrm>
          <a:off x="0" y="0"/>
          <a:ext cx="0" cy="0"/>
          <a:chOff x="0" y="0"/>
          <a:chExt cx="0" cy="0"/>
        </a:xfrm>
      </p:grpSpPr>
      <p:pic>
        <p:nvPicPr>
          <p:cNvPr id="31" name="Google Shape;31;p17"/>
          <p:cNvPicPr preferRelativeResize="0"/>
          <p:nvPr/>
        </p:nvPicPr>
        <p:blipFill rotWithShape="1">
          <a:blip r:embed="rId2">
            <a:alphaModFix/>
          </a:blip>
          <a:srcRect b="0" l="0" r="0" t="0"/>
          <a:stretch/>
        </p:blipFill>
        <p:spPr>
          <a:xfrm>
            <a:off x="0" y="0"/>
            <a:ext cx="10058400" cy="7772400"/>
          </a:xfrm>
          <a:prstGeom prst="rect">
            <a:avLst/>
          </a:prstGeom>
          <a:noFill/>
          <a:ln>
            <a:noFill/>
          </a:ln>
        </p:spPr>
      </p:pic>
      <p:sp>
        <p:nvSpPr>
          <p:cNvPr id="32" name="Google Shape;32;p17"/>
          <p:cNvSpPr txBox="1"/>
          <p:nvPr>
            <p:ph type="title"/>
          </p:nvPr>
        </p:nvSpPr>
        <p:spPr>
          <a:xfrm>
            <a:off x="771338" y="1843566"/>
            <a:ext cx="6426904" cy="142192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2"/>
              </a:buClr>
              <a:buSzPts val="4800"/>
              <a:buFont typeface="Arial"/>
              <a:buNone/>
              <a:defRPr sz="4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 type="subTitle"/>
          </p:nvPr>
        </p:nvSpPr>
        <p:spPr>
          <a:xfrm>
            <a:off x="771338" y="3776943"/>
            <a:ext cx="6426904" cy="100770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100"/>
              </a:spcBef>
              <a:spcAft>
                <a:spcPts val="0"/>
              </a:spcAft>
              <a:buClr>
                <a:schemeClr val="lt1"/>
              </a:buClr>
              <a:buSzPts val="2400"/>
              <a:buNone/>
              <a:defRPr b="1" i="0" sz="2400">
                <a:solidFill>
                  <a:schemeClr val="lt1"/>
                </a:solidFill>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6"/>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36" name="Shape 36"/>
        <p:cNvGrpSpPr/>
        <p:nvPr/>
      </p:nvGrpSpPr>
      <p:grpSpPr>
        <a:xfrm>
          <a:off x="0" y="0"/>
          <a:ext cx="0" cy="0"/>
          <a:chOff x="0" y="0"/>
          <a:chExt cx="0" cy="0"/>
        </a:xfrm>
      </p:grpSpPr>
      <p:pic>
        <p:nvPicPr>
          <p:cNvPr id="37" name="Google Shape;37;p18"/>
          <p:cNvPicPr preferRelativeResize="0"/>
          <p:nvPr/>
        </p:nvPicPr>
        <p:blipFill rotWithShape="1">
          <a:blip r:embed="rId2">
            <a:alphaModFix/>
          </a:blip>
          <a:srcRect b="0" l="0" r="0" t="0"/>
          <a:stretch/>
        </p:blipFill>
        <p:spPr>
          <a:xfrm>
            <a:off x="0" y="0"/>
            <a:ext cx="10058400" cy="7772400"/>
          </a:xfrm>
          <a:prstGeom prst="rect">
            <a:avLst/>
          </a:prstGeom>
          <a:noFill/>
          <a:ln>
            <a:noFill/>
          </a:ln>
        </p:spPr>
      </p:pic>
      <p:sp>
        <p:nvSpPr>
          <p:cNvPr id="38" name="Google Shape;38;p18"/>
          <p:cNvSpPr txBox="1"/>
          <p:nvPr>
            <p:ph type="title"/>
          </p:nvPr>
        </p:nvSpPr>
        <p:spPr>
          <a:xfrm>
            <a:off x="1324231" y="5065231"/>
            <a:ext cx="6426904" cy="142192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4800"/>
              <a:buFont typeface="Arial"/>
              <a:buNone/>
              <a:defRPr sz="48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 type="subTitle"/>
          </p:nvPr>
        </p:nvSpPr>
        <p:spPr>
          <a:xfrm>
            <a:off x="1324231" y="6615836"/>
            <a:ext cx="4863918" cy="90138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100"/>
              </a:spcBef>
              <a:spcAft>
                <a:spcPts val="0"/>
              </a:spcAft>
              <a:buClr>
                <a:schemeClr val="dk2"/>
              </a:buClr>
              <a:buSzPts val="2400"/>
              <a:buNone/>
              <a:defRPr b="1" i="0" sz="2400">
                <a:solidFill>
                  <a:schemeClr val="dk2"/>
                </a:solidFill>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40" name="Shape 40"/>
        <p:cNvGrpSpPr/>
        <p:nvPr/>
      </p:nvGrpSpPr>
      <p:grpSpPr>
        <a:xfrm>
          <a:off x="0" y="0"/>
          <a:ext cx="0" cy="0"/>
          <a:chOff x="0" y="0"/>
          <a:chExt cx="0" cy="0"/>
        </a:xfrm>
      </p:grpSpPr>
      <p:pic>
        <p:nvPicPr>
          <p:cNvPr id="41" name="Google Shape;41;p19"/>
          <p:cNvPicPr preferRelativeResize="0"/>
          <p:nvPr/>
        </p:nvPicPr>
        <p:blipFill rotWithShape="1">
          <a:blip r:embed="rId2">
            <a:alphaModFix/>
          </a:blip>
          <a:srcRect b="0" l="0" r="0" t="0"/>
          <a:stretch/>
        </p:blipFill>
        <p:spPr>
          <a:xfrm>
            <a:off x="0" y="0"/>
            <a:ext cx="10058400" cy="7772400"/>
          </a:xfrm>
          <a:prstGeom prst="rect">
            <a:avLst/>
          </a:prstGeom>
          <a:noFill/>
          <a:ln>
            <a:noFill/>
          </a:ln>
        </p:spPr>
      </p:pic>
      <p:pic>
        <p:nvPicPr>
          <p:cNvPr id="42" name="Google Shape;42;p19"/>
          <p:cNvPicPr preferRelativeResize="0"/>
          <p:nvPr/>
        </p:nvPicPr>
        <p:blipFill rotWithShape="1">
          <a:blip r:embed="rId3">
            <a:alphaModFix/>
          </a:blip>
          <a:srcRect b="0" l="0" r="0" t="0"/>
          <a:stretch/>
        </p:blipFill>
        <p:spPr>
          <a:xfrm>
            <a:off x="1573618" y="6251669"/>
            <a:ext cx="1893265" cy="1075917"/>
          </a:xfrm>
          <a:prstGeom prst="rect">
            <a:avLst/>
          </a:prstGeom>
          <a:noFill/>
          <a:ln>
            <a:noFill/>
          </a:ln>
        </p:spPr>
      </p:pic>
      <p:sp>
        <p:nvSpPr>
          <p:cNvPr id="43" name="Google Shape;43;p19"/>
          <p:cNvSpPr txBox="1"/>
          <p:nvPr>
            <p:ph type="title"/>
          </p:nvPr>
        </p:nvSpPr>
        <p:spPr>
          <a:xfrm>
            <a:off x="1573618" y="4886101"/>
            <a:ext cx="6049926" cy="1200329"/>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2"/>
              </a:buClr>
              <a:buSzPts val="4000"/>
              <a:buFont typeface="Arial"/>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0"/>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69151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7" name="Google Shape;47;p20"/>
          <p:cNvSpPr txBox="1"/>
          <p:nvPr>
            <p:ph idx="2" type="body"/>
          </p:nvPr>
        </p:nvSpPr>
        <p:spPr>
          <a:xfrm>
            <a:off x="509206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8" name="Google Shape;48;p20"/>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9" name="Shape 49"/>
        <p:cNvGrpSpPr/>
        <p:nvPr/>
      </p:nvGrpSpPr>
      <p:grpSpPr>
        <a:xfrm>
          <a:off x="0" y="0"/>
          <a:ext cx="0" cy="0"/>
          <a:chOff x="0" y="0"/>
          <a:chExt cx="0" cy="0"/>
        </a:xfrm>
      </p:grpSpPr>
      <p:sp>
        <p:nvSpPr>
          <p:cNvPr id="50" name="Google Shape;50;p21"/>
          <p:cNvSpPr txBox="1"/>
          <p:nvPr>
            <p:ph idx="1" type="body"/>
          </p:nvPr>
        </p:nvSpPr>
        <p:spPr>
          <a:xfrm>
            <a:off x="692826" y="1905318"/>
            <a:ext cx="4255174"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51" name="Google Shape;51;p21"/>
          <p:cNvSpPr txBox="1"/>
          <p:nvPr>
            <p:ph idx="2" type="body"/>
          </p:nvPr>
        </p:nvSpPr>
        <p:spPr>
          <a:xfrm>
            <a:off x="692826" y="2839085"/>
            <a:ext cx="4255174"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2" name="Google Shape;52;p21"/>
          <p:cNvSpPr txBox="1"/>
          <p:nvPr>
            <p:ph idx="3" type="body"/>
          </p:nvPr>
        </p:nvSpPr>
        <p:spPr>
          <a:xfrm>
            <a:off x="5092066" y="1905318"/>
            <a:ext cx="4276130"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53" name="Google Shape;53;p21"/>
          <p:cNvSpPr txBox="1"/>
          <p:nvPr>
            <p:ph idx="4" type="body"/>
          </p:nvPr>
        </p:nvSpPr>
        <p:spPr>
          <a:xfrm>
            <a:off x="5092066" y="2839085"/>
            <a:ext cx="4276130"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4" name="Google Shape;54;p21"/>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1"/>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340242" y="213785"/>
            <a:ext cx="9356650" cy="507831"/>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2"/>
              </a:buClr>
              <a:buSzPts val="3000"/>
              <a:buFont typeface="Arial"/>
              <a:buNone/>
              <a:defRPr b="1" i="0" sz="3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340242" y="1275907"/>
            <a:ext cx="9356650" cy="5490734"/>
          </a:xfrm>
          <a:prstGeom prst="rect">
            <a:avLst/>
          </a:prstGeom>
          <a:noFill/>
          <a:ln>
            <a:noFill/>
          </a:ln>
        </p:spPr>
        <p:txBody>
          <a:bodyPr anchorCtr="0" anchor="t" bIns="45700" lIns="91425" spcFirstLastPara="1" rIns="91425" wrap="square" tIns="45700">
            <a:normAutofit/>
          </a:bodyPr>
          <a:lstStyle>
            <a:lvl1pPr indent="-424180" lvl="0" marL="457200" marR="0" rtl="0" algn="l">
              <a:lnSpc>
                <a:spcPct val="90000"/>
              </a:lnSpc>
              <a:spcBef>
                <a:spcPts val="1100"/>
              </a:spcBef>
              <a:spcAft>
                <a:spcPts val="0"/>
              </a:spcAft>
              <a:buClr>
                <a:schemeClr val="dk1"/>
              </a:buClr>
              <a:buSzPts val="3080"/>
              <a:buFont typeface="Arial"/>
              <a:buChar char="•"/>
              <a:defRPr b="0" i="0" sz="3080" u="none" cap="none" strike="noStrike">
                <a:solidFill>
                  <a:schemeClr val="dk1"/>
                </a:solidFill>
                <a:latin typeface="Arial"/>
                <a:ea typeface="Arial"/>
                <a:cs typeface="Arial"/>
                <a:sym typeface="Arial"/>
              </a:defRPr>
            </a:lvl1pPr>
            <a:lvl2pPr indent="-396240" lvl="1" marL="914400" marR="0" rtl="0" algn="l">
              <a:lnSpc>
                <a:spcPct val="90000"/>
              </a:lnSpc>
              <a:spcBef>
                <a:spcPts val="550"/>
              </a:spcBef>
              <a:spcAft>
                <a:spcPts val="0"/>
              </a:spcAft>
              <a:buClr>
                <a:schemeClr val="dk1"/>
              </a:buClr>
              <a:buSzPts val="2640"/>
              <a:buFont typeface="Arial"/>
              <a:buChar char="•"/>
              <a:defRPr b="0" i="0" sz="2640" u="none" cap="none" strike="noStrike">
                <a:solidFill>
                  <a:schemeClr val="dk1"/>
                </a:solidFill>
                <a:latin typeface="Arial"/>
                <a:ea typeface="Arial"/>
                <a:cs typeface="Arial"/>
                <a:sym typeface="Arial"/>
              </a:defRPr>
            </a:lvl2pPr>
            <a:lvl3pPr indent="-368300" lvl="2" marL="1371600" marR="0" rtl="0" algn="l">
              <a:lnSpc>
                <a:spcPct val="90000"/>
              </a:lnSpc>
              <a:spcBef>
                <a:spcPts val="55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3pPr>
            <a:lvl4pPr indent="-354330" lvl="3" marL="1828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4pPr>
            <a:lvl5pPr indent="-354329" lvl="4" marL="22860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Arial"/>
                <a:ea typeface="Arial"/>
                <a:cs typeface="Arial"/>
                <a:sym typeface="Arial"/>
              </a:defRPr>
            </a:lvl9pPr>
          </a:lstStyle>
          <a:p/>
        </p:txBody>
      </p:sp>
      <p:sp>
        <p:nvSpPr>
          <p:cNvPr id="12" name="Google Shape;12;p12"/>
          <p:cNvSpPr txBox="1"/>
          <p:nvPr>
            <p:ph idx="12" type="sldNum"/>
          </p:nvPr>
        </p:nvSpPr>
        <p:spPr>
          <a:xfrm>
            <a:off x="7433752" y="7203865"/>
            <a:ext cx="2263140" cy="413808"/>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20"/>
              <a:buFont typeface="Arial"/>
              <a:buNone/>
              <a:defRPr b="0" i="0" sz="1320" u="none" cap="none" strike="noStrike">
                <a:solidFill>
                  <a:srgbClr val="BFBF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s.google.com/spreadsheets/d/19-lVAsGd47zh8UhjFYfm2Fb-q26AVzyUm14Rpvv9C3s/edit?usp=sharing" TargetMode="External"/><Relationship Id="rId4" Type="http://schemas.openxmlformats.org/officeDocument/2006/relationships/hyperlink" Target="https://www.siumed.edu/oec/webform/time-request-form.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iumed.epads.mkmapps.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e47d333826_0_0"/>
          <p:cNvSpPr txBox="1"/>
          <p:nvPr>
            <p:ph type="ctrTitle"/>
          </p:nvPr>
        </p:nvSpPr>
        <p:spPr>
          <a:xfrm>
            <a:off x="2291246" y="850463"/>
            <a:ext cx="5475900" cy="757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lt1"/>
              </a:buClr>
              <a:buSzPts val="4800"/>
              <a:buFont typeface="Arial"/>
              <a:buNone/>
            </a:pPr>
            <a:r>
              <a:rPr lang="en-US"/>
              <a:t>Y3 Coachability</a:t>
            </a:r>
            <a:endParaRPr/>
          </a:p>
        </p:txBody>
      </p:sp>
      <p:sp>
        <p:nvSpPr>
          <p:cNvPr id="80" name="Google Shape;80;g2e47d333826_0_0"/>
          <p:cNvSpPr txBox="1"/>
          <p:nvPr>
            <p:ph idx="1" type="subTitle"/>
          </p:nvPr>
        </p:nvSpPr>
        <p:spPr>
          <a:xfrm>
            <a:off x="1257300" y="2017248"/>
            <a:ext cx="7543800" cy="3298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Font typeface="Arial"/>
              <a:buNone/>
            </a:pPr>
            <a:r>
              <a:rPr lang="en-US" sz="2200"/>
              <a:t>Presentation by Coachability Curriculum Team:</a:t>
            </a:r>
            <a:endParaRPr sz="2200"/>
          </a:p>
          <a:p>
            <a:pPr indent="0" lvl="1" marL="0" rtl="0" algn="ctr">
              <a:lnSpc>
                <a:spcPct val="100000"/>
              </a:lnSpc>
              <a:spcBef>
                <a:spcPts val="600"/>
              </a:spcBef>
              <a:spcAft>
                <a:spcPts val="0"/>
              </a:spcAft>
              <a:buClr>
                <a:schemeClr val="dk1"/>
              </a:buClr>
              <a:buNone/>
            </a:pPr>
            <a:r>
              <a:rPr lang="en-US">
                <a:solidFill>
                  <a:schemeClr val="lt1"/>
                </a:solidFill>
              </a:rPr>
              <a:t>Kiri Evans, MS4</a:t>
            </a:r>
            <a:r>
              <a:rPr b="1" lang="en-US">
                <a:solidFill>
                  <a:schemeClr val="lt1"/>
                </a:solidFill>
              </a:rPr>
              <a:t> - </a:t>
            </a:r>
            <a:r>
              <a:rPr lang="en-US">
                <a:solidFill>
                  <a:schemeClr val="lt1"/>
                </a:solidFill>
              </a:rPr>
              <a:t>Chair</a:t>
            </a:r>
            <a:endParaRPr>
              <a:solidFill>
                <a:schemeClr val="lt1"/>
              </a:solidFill>
            </a:endParaRPr>
          </a:p>
          <a:p>
            <a:pPr indent="0" lvl="1" marL="0" rtl="0" algn="ctr">
              <a:lnSpc>
                <a:spcPct val="100000"/>
              </a:lnSpc>
              <a:spcBef>
                <a:spcPts val="600"/>
              </a:spcBef>
              <a:spcAft>
                <a:spcPts val="0"/>
              </a:spcAft>
              <a:buClr>
                <a:schemeClr val="dk1"/>
              </a:buClr>
              <a:buNone/>
            </a:pPr>
            <a:r>
              <a:rPr lang="en-US">
                <a:solidFill>
                  <a:schemeClr val="lt1"/>
                </a:solidFill>
              </a:rPr>
              <a:t>Bukola Ayegbusi</a:t>
            </a:r>
            <a:r>
              <a:rPr lang="en-US">
                <a:solidFill>
                  <a:schemeClr val="lt1"/>
                </a:solidFill>
              </a:rPr>
              <a:t>, MS4</a:t>
            </a:r>
            <a:r>
              <a:rPr lang="en-US">
                <a:solidFill>
                  <a:schemeClr val="lt1"/>
                </a:solidFill>
              </a:rPr>
              <a:t> - Manager</a:t>
            </a:r>
            <a:endParaRPr>
              <a:solidFill>
                <a:schemeClr val="lt1"/>
              </a:solidFill>
            </a:endParaRPr>
          </a:p>
          <a:p>
            <a:pPr indent="0" lvl="1" marL="0" rtl="0" algn="ctr">
              <a:lnSpc>
                <a:spcPct val="100000"/>
              </a:lnSpc>
              <a:spcBef>
                <a:spcPts val="600"/>
              </a:spcBef>
              <a:spcAft>
                <a:spcPts val="0"/>
              </a:spcAft>
              <a:buClr>
                <a:schemeClr val="dk1"/>
              </a:buClr>
              <a:buNone/>
            </a:pPr>
            <a:r>
              <a:rPr lang="en-US">
                <a:solidFill>
                  <a:schemeClr val="lt1"/>
                </a:solidFill>
              </a:rPr>
              <a:t>Peyton Keller</a:t>
            </a:r>
            <a:r>
              <a:rPr lang="en-US">
                <a:solidFill>
                  <a:schemeClr val="lt1"/>
                </a:solidFill>
              </a:rPr>
              <a:t>, MS4</a:t>
            </a:r>
            <a:r>
              <a:rPr lang="en-US">
                <a:solidFill>
                  <a:schemeClr val="lt1"/>
                </a:solidFill>
              </a:rPr>
              <a:t> - Manager</a:t>
            </a:r>
            <a:endParaRPr>
              <a:solidFill>
                <a:schemeClr val="lt1"/>
              </a:solidFill>
            </a:endParaRPr>
          </a:p>
          <a:p>
            <a:pPr indent="0" lvl="1" marL="0" rtl="0" algn="ctr">
              <a:lnSpc>
                <a:spcPct val="100000"/>
              </a:lnSpc>
              <a:spcBef>
                <a:spcPts val="600"/>
              </a:spcBef>
              <a:spcAft>
                <a:spcPts val="0"/>
              </a:spcAft>
              <a:buClr>
                <a:schemeClr val="dk1"/>
              </a:buClr>
              <a:buNone/>
            </a:pPr>
            <a:r>
              <a:rPr lang="en-US">
                <a:solidFill>
                  <a:schemeClr val="lt1"/>
                </a:solidFill>
              </a:rPr>
              <a:t>Brix Clayton, MS4 - Manager</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73e4af1efc_0_8"/>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Submitting On The Flys</a:t>
            </a:r>
            <a:endParaRPr/>
          </a:p>
        </p:txBody>
      </p:sp>
      <p:sp>
        <p:nvSpPr>
          <p:cNvPr id="143" name="Google Shape;143;g273e4af1efc_0_8"/>
          <p:cNvSpPr txBox="1"/>
          <p:nvPr>
            <p:ph idx="1" type="body"/>
          </p:nvPr>
        </p:nvSpPr>
        <p:spPr>
          <a:xfrm>
            <a:off x="340250" y="1275900"/>
            <a:ext cx="9356700" cy="58368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2: Click “</a:t>
            </a:r>
            <a:r>
              <a:rPr lang="en-US">
                <a:highlight>
                  <a:srgbClr val="00FF00"/>
                </a:highlight>
              </a:rPr>
              <a:t>SIUMED Single Sign-On</a:t>
            </a:r>
            <a:r>
              <a:rPr lang="en-US"/>
              <a:t>”</a:t>
            </a:r>
            <a:endParaRPr/>
          </a:p>
          <a:p>
            <a:pPr indent="-285750" lvl="0" marL="457200" rtl="0" algn="l">
              <a:spcBef>
                <a:spcPts val="1100"/>
              </a:spcBef>
              <a:spcAft>
                <a:spcPts val="0"/>
              </a:spcAft>
              <a:buSzPts val="900"/>
              <a:buChar char="-"/>
            </a:pPr>
            <a:r>
              <a:rPr lang="en-US" sz="2180"/>
              <a:t>Login with your SIUMED Email &amp; PW if prompted</a:t>
            </a:r>
            <a:endParaRPr sz="2180"/>
          </a:p>
        </p:txBody>
      </p:sp>
      <p:pic>
        <p:nvPicPr>
          <p:cNvPr id="144" name="Google Shape;144;g273e4af1efc_0_8"/>
          <p:cNvPicPr preferRelativeResize="0"/>
          <p:nvPr/>
        </p:nvPicPr>
        <p:blipFill rotWithShape="1">
          <a:blip r:embed="rId3">
            <a:alphaModFix/>
          </a:blip>
          <a:srcRect b="0" l="0" r="0" t="5695"/>
          <a:stretch/>
        </p:blipFill>
        <p:spPr>
          <a:xfrm>
            <a:off x="2890338" y="2471500"/>
            <a:ext cx="4277724" cy="4641200"/>
          </a:xfrm>
          <a:prstGeom prst="rect">
            <a:avLst/>
          </a:prstGeom>
          <a:noFill/>
          <a:ln>
            <a:noFill/>
          </a:ln>
        </p:spPr>
      </p:pic>
      <p:sp>
        <p:nvSpPr>
          <p:cNvPr id="145" name="Google Shape;145;g273e4af1efc_0_8"/>
          <p:cNvSpPr/>
          <p:nvPr/>
        </p:nvSpPr>
        <p:spPr>
          <a:xfrm>
            <a:off x="1077100" y="3602850"/>
            <a:ext cx="2241900" cy="5667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73e4af1efc_0_17"/>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Submitting On The Flys</a:t>
            </a:r>
            <a:endParaRPr/>
          </a:p>
        </p:txBody>
      </p:sp>
      <p:sp>
        <p:nvSpPr>
          <p:cNvPr id="152" name="Google Shape;152;g273e4af1efc_0_17"/>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3: Select “</a:t>
            </a:r>
            <a:r>
              <a:rPr lang="en-US">
                <a:highlight>
                  <a:srgbClr val="00FF00"/>
                </a:highlight>
              </a:rPr>
              <a:t>Only On The Fly &amp; RIME</a:t>
            </a:r>
            <a:r>
              <a:rPr lang="en-US"/>
              <a:t>”</a:t>
            </a:r>
            <a:endParaRPr/>
          </a:p>
          <a:p>
            <a:pPr indent="0" lvl="0" marL="0" rtl="0" algn="l">
              <a:spcBef>
                <a:spcPts val="1100"/>
              </a:spcBef>
              <a:spcAft>
                <a:spcPts val="0"/>
              </a:spcAft>
              <a:buNone/>
            </a:pPr>
            <a:r>
              <a:t/>
            </a:r>
            <a:endParaRPr/>
          </a:p>
        </p:txBody>
      </p:sp>
      <p:pic>
        <p:nvPicPr>
          <p:cNvPr id="153" name="Google Shape;153;g273e4af1efc_0_17"/>
          <p:cNvPicPr preferRelativeResize="0"/>
          <p:nvPr/>
        </p:nvPicPr>
        <p:blipFill>
          <a:blip r:embed="rId3">
            <a:alphaModFix/>
          </a:blip>
          <a:stretch>
            <a:fillRect/>
          </a:stretch>
        </p:blipFill>
        <p:spPr>
          <a:xfrm>
            <a:off x="1650125" y="2111503"/>
            <a:ext cx="6736950" cy="4655000"/>
          </a:xfrm>
          <a:prstGeom prst="rect">
            <a:avLst/>
          </a:prstGeom>
          <a:noFill/>
          <a:ln>
            <a:noFill/>
          </a:ln>
        </p:spPr>
      </p:pic>
      <p:sp>
        <p:nvSpPr>
          <p:cNvPr id="154" name="Google Shape;154;g273e4af1efc_0_17"/>
          <p:cNvSpPr/>
          <p:nvPr/>
        </p:nvSpPr>
        <p:spPr>
          <a:xfrm>
            <a:off x="1286500" y="6199800"/>
            <a:ext cx="2241900" cy="5667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73e4af1efc_0_23"/>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Submitting On The Flys</a:t>
            </a:r>
            <a:endParaRPr/>
          </a:p>
        </p:txBody>
      </p:sp>
      <p:sp>
        <p:nvSpPr>
          <p:cNvPr id="161" name="Google Shape;161;g273e4af1efc_0_23"/>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4: Select “</a:t>
            </a:r>
            <a:r>
              <a:rPr lang="en-US">
                <a:highlight>
                  <a:srgbClr val="00FF00"/>
                </a:highlight>
              </a:rPr>
              <a:t>Click here for forms</a:t>
            </a:r>
            <a:r>
              <a:rPr lang="en-US"/>
              <a:t>” </a:t>
            </a:r>
            <a:endParaRPr/>
          </a:p>
          <a:p>
            <a:pPr indent="0" lvl="0" marL="0" rtl="0" algn="l">
              <a:spcBef>
                <a:spcPts val="1100"/>
              </a:spcBef>
              <a:spcAft>
                <a:spcPts val="0"/>
              </a:spcAft>
              <a:buNone/>
            </a:pPr>
            <a:r>
              <a:t/>
            </a:r>
            <a:endParaRPr/>
          </a:p>
        </p:txBody>
      </p:sp>
      <p:pic>
        <p:nvPicPr>
          <p:cNvPr id="162" name="Google Shape;162;g273e4af1efc_0_23"/>
          <p:cNvPicPr preferRelativeResize="0"/>
          <p:nvPr/>
        </p:nvPicPr>
        <p:blipFill>
          <a:blip r:embed="rId3">
            <a:alphaModFix/>
          </a:blip>
          <a:stretch>
            <a:fillRect/>
          </a:stretch>
        </p:blipFill>
        <p:spPr>
          <a:xfrm>
            <a:off x="906650" y="2777876"/>
            <a:ext cx="8223901" cy="2079850"/>
          </a:xfrm>
          <a:prstGeom prst="rect">
            <a:avLst/>
          </a:prstGeom>
          <a:noFill/>
          <a:ln>
            <a:noFill/>
          </a:ln>
        </p:spPr>
      </p:pic>
      <p:sp>
        <p:nvSpPr>
          <p:cNvPr id="163" name="Google Shape;163;g273e4af1efc_0_23"/>
          <p:cNvSpPr/>
          <p:nvPr/>
        </p:nvSpPr>
        <p:spPr>
          <a:xfrm rot="10800000">
            <a:off x="7630075" y="3861525"/>
            <a:ext cx="2241900" cy="5667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73e4af1efc_0_38"/>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Submitting On The Flys</a:t>
            </a:r>
            <a:endParaRPr/>
          </a:p>
        </p:txBody>
      </p:sp>
      <p:sp>
        <p:nvSpPr>
          <p:cNvPr id="170" name="Google Shape;170;g273e4af1efc_0_38"/>
          <p:cNvSpPr txBox="1"/>
          <p:nvPr>
            <p:ph idx="1" type="body"/>
          </p:nvPr>
        </p:nvSpPr>
        <p:spPr>
          <a:xfrm>
            <a:off x="340250" y="1275900"/>
            <a:ext cx="94674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5: Select “</a:t>
            </a:r>
            <a:r>
              <a:rPr lang="en-US">
                <a:highlight>
                  <a:srgbClr val="00FF00"/>
                </a:highlight>
              </a:rPr>
              <a:t>Complete new</a:t>
            </a:r>
            <a:r>
              <a:rPr lang="en-US"/>
              <a:t>” for On the Fly Clerkship</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p:txBody>
      </p:sp>
      <p:pic>
        <p:nvPicPr>
          <p:cNvPr id="171" name="Google Shape;171;g273e4af1efc_0_38"/>
          <p:cNvPicPr preferRelativeResize="0"/>
          <p:nvPr/>
        </p:nvPicPr>
        <p:blipFill>
          <a:blip r:embed="rId3">
            <a:alphaModFix/>
          </a:blip>
          <a:stretch>
            <a:fillRect/>
          </a:stretch>
        </p:blipFill>
        <p:spPr>
          <a:xfrm>
            <a:off x="611912" y="2791074"/>
            <a:ext cx="8924076" cy="2908250"/>
          </a:xfrm>
          <a:prstGeom prst="rect">
            <a:avLst/>
          </a:prstGeom>
          <a:noFill/>
          <a:ln>
            <a:noFill/>
          </a:ln>
        </p:spPr>
      </p:pic>
      <p:sp>
        <p:nvSpPr>
          <p:cNvPr id="172" name="Google Shape;172;g273e4af1efc_0_38"/>
          <p:cNvSpPr/>
          <p:nvPr/>
        </p:nvSpPr>
        <p:spPr>
          <a:xfrm rot="8100000">
            <a:off x="8953289" y="3338214"/>
            <a:ext cx="1110723" cy="444204"/>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73e4af1efc_0_44"/>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Submitting On The Flys</a:t>
            </a:r>
            <a:endParaRPr/>
          </a:p>
        </p:txBody>
      </p:sp>
      <p:sp>
        <p:nvSpPr>
          <p:cNvPr id="179" name="Google Shape;179;g273e4af1efc_0_44"/>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6: Under the Select Clerkship Below use the “</a:t>
            </a:r>
            <a:r>
              <a:rPr lang="en-US">
                <a:highlight>
                  <a:srgbClr val="00FF00"/>
                </a:highlight>
              </a:rPr>
              <a:t>Select option</a:t>
            </a:r>
            <a:r>
              <a:rPr lang="en-US"/>
              <a:t>” dropdown</a:t>
            </a:r>
            <a:endParaRPr/>
          </a:p>
          <a:p>
            <a:pPr indent="0" lvl="0" marL="0" rtl="0" algn="l">
              <a:spcBef>
                <a:spcPts val="1100"/>
              </a:spcBef>
              <a:spcAft>
                <a:spcPts val="0"/>
              </a:spcAft>
              <a:buNone/>
            </a:pPr>
            <a:r>
              <a:rPr lang="en-US"/>
              <a:t>Step 7: Fill out the </a:t>
            </a:r>
            <a:r>
              <a:rPr b="1" lang="en-US" u="sng">
                <a:highlight>
                  <a:srgbClr val="00FF00"/>
                </a:highlight>
              </a:rPr>
              <a:t>STUDENTS</a:t>
            </a:r>
            <a:r>
              <a:rPr lang="en-US"/>
              <a:t> section only</a:t>
            </a:r>
            <a:endParaRPr/>
          </a:p>
          <a:p>
            <a:pPr indent="0" lvl="0" marL="0" rtl="0" algn="l">
              <a:spcBef>
                <a:spcPts val="1100"/>
              </a:spcBef>
              <a:spcAft>
                <a:spcPts val="0"/>
              </a:spcAft>
              <a:buNone/>
            </a:pPr>
            <a:r>
              <a:t/>
            </a:r>
            <a:endParaRPr/>
          </a:p>
        </p:txBody>
      </p:sp>
      <p:pic>
        <p:nvPicPr>
          <p:cNvPr id="180" name="Google Shape;180;g273e4af1efc_0_44"/>
          <p:cNvPicPr preferRelativeResize="0"/>
          <p:nvPr/>
        </p:nvPicPr>
        <p:blipFill rotWithShape="1">
          <a:blip r:embed="rId3">
            <a:alphaModFix/>
          </a:blip>
          <a:srcRect b="13919" l="0" r="0" t="0"/>
          <a:stretch/>
        </p:blipFill>
        <p:spPr>
          <a:xfrm>
            <a:off x="1275648" y="2860300"/>
            <a:ext cx="7485901" cy="4757174"/>
          </a:xfrm>
          <a:prstGeom prst="rect">
            <a:avLst/>
          </a:prstGeom>
          <a:noFill/>
          <a:ln>
            <a:noFill/>
          </a:ln>
        </p:spPr>
      </p:pic>
      <p:sp>
        <p:nvSpPr>
          <p:cNvPr id="181" name="Google Shape;181;g273e4af1efc_0_44"/>
          <p:cNvSpPr/>
          <p:nvPr/>
        </p:nvSpPr>
        <p:spPr>
          <a:xfrm>
            <a:off x="572100" y="4391200"/>
            <a:ext cx="1490400" cy="4485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g273e4af1efc_0_44"/>
          <p:cNvSpPr/>
          <p:nvPr/>
        </p:nvSpPr>
        <p:spPr>
          <a:xfrm>
            <a:off x="572100" y="5014638"/>
            <a:ext cx="1490400" cy="4485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73e4af1efc_0_50"/>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Submitting On The Flys</a:t>
            </a:r>
            <a:endParaRPr/>
          </a:p>
        </p:txBody>
      </p:sp>
      <p:sp>
        <p:nvSpPr>
          <p:cNvPr id="189" name="Google Shape;189;g273e4af1efc_0_50"/>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8: Leave the “</a:t>
            </a:r>
            <a:r>
              <a:rPr lang="en-US">
                <a:highlight>
                  <a:srgbClr val="00FF00"/>
                </a:highlight>
              </a:rPr>
              <a:t>Observer Coaching Notes</a:t>
            </a:r>
            <a:r>
              <a:rPr lang="en-US"/>
              <a:t>” Section </a:t>
            </a:r>
            <a:r>
              <a:rPr lang="en-US" u="sng">
                <a:highlight>
                  <a:srgbClr val="FFFF00"/>
                </a:highlight>
              </a:rPr>
              <a:t>Blank</a:t>
            </a:r>
            <a:r>
              <a:rPr lang="en-US"/>
              <a:t> </a:t>
            </a:r>
            <a:endParaRPr/>
          </a:p>
        </p:txBody>
      </p:sp>
      <p:pic>
        <p:nvPicPr>
          <p:cNvPr id="190" name="Google Shape;190;g273e4af1efc_0_50"/>
          <p:cNvPicPr preferRelativeResize="0"/>
          <p:nvPr/>
        </p:nvPicPr>
        <p:blipFill>
          <a:blip r:embed="rId3">
            <a:alphaModFix/>
          </a:blip>
          <a:stretch>
            <a:fillRect/>
          </a:stretch>
        </p:blipFill>
        <p:spPr>
          <a:xfrm>
            <a:off x="510750" y="2214676"/>
            <a:ext cx="9015711" cy="5490599"/>
          </a:xfrm>
          <a:prstGeom prst="rect">
            <a:avLst/>
          </a:prstGeom>
          <a:noFill/>
          <a:ln>
            <a:noFill/>
          </a:ln>
        </p:spPr>
      </p:pic>
      <p:sp>
        <p:nvSpPr>
          <p:cNvPr id="191" name="Google Shape;191;g273e4af1efc_0_50"/>
          <p:cNvSpPr/>
          <p:nvPr/>
        </p:nvSpPr>
        <p:spPr>
          <a:xfrm rot="10800000">
            <a:off x="6952575" y="3479700"/>
            <a:ext cx="1490400" cy="4485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73e4af1efc_0_29"/>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Submitting On The Flys</a:t>
            </a:r>
            <a:endParaRPr/>
          </a:p>
        </p:txBody>
      </p:sp>
      <p:sp>
        <p:nvSpPr>
          <p:cNvPr id="198" name="Google Shape;198;g273e4af1efc_0_29"/>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9: Fill Out your Observer’s “</a:t>
            </a:r>
            <a:r>
              <a:rPr lang="en-US">
                <a:highlight>
                  <a:srgbClr val="00FF00"/>
                </a:highlight>
              </a:rPr>
              <a:t>Name</a:t>
            </a:r>
            <a:r>
              <a:rPr lang="en-US"/>
              <a:t>” &amp; “</a:t>
            </a:r>
            <a:r>
              <a:rPr lang="en-US">
                <a:highlight>
                  <a:srgbClr val="00FF00"/>
                </a:highlight>
              </a:rPr>
              <a:t>Email</a:t>
            </a:r>
            <a:r>
              <a:rPr lang="en-US"/>
              <a:t>”</a:t>
            </a:r>
            <a:endParaRPr/>
          </a:p>
          <a:p>
            <a:pPr indent="-285750" lvl="0" marL="457200" rtl="0" algn="l">
              <a:spcBef>
                <a:spcPts val="1100"/>
              </a:spcBef>
              <a:spcAft>
                <a:spcPts val="0"/>
              </a:spcAft>
              <a:buSzPts val="900"/>
              <a:buChar char="-"/>
            </a:pPr>
            <a:r>
              <a:rPr lang="en-US" sz="2180"/>
              <a:t>If you’ve already submitted an OTF to a certain observer, you can auto-populate their info using the dropdown under “</a:t>
            </a:r>
            <a:r>
              <a:rPr lang="en-US" sz="2180">
                <a:highlight>
                  <a:srgbClr val="FFFF00"/>
                </a:highlight>
              </a:rPr>
              <a:t>Signed off by</a:t>
            </a:r>
            <a:r>
              <a:rPr lang="en-US" sz="2180"/>
              <a:t>”</a:t>
            </a:r>
            <a:endParaRPr sz="2180"/>
          </a:p>
          <a:p>
            <a:pPr indent="0" lvl="0" marL="0" rtl="0" algn="l">
              <a:spcBef>
                <a:spcPts val="1100"/>
              </a:spcBef>
              <a:spcAft>
                <a:spcPts val="0"/>
              </a:spcAft>
              <a:buNone/>
            </a:pPr>
            <a:r>
              <a:rPr lang="en-US"/>
              <a:t>Step 10: Click “</a:t>
            </a:r>
            <a:r>
              <a:rPr lang="en-US">
                <a:highlight>
                  <a:srgbClr val="00FF00"/>
                </a:highlight>
              </a:rPr>
              <a:t>Email for later</a:t>
            </a:r>
            <a:r>
              <a:rPr lang="en-US"/>
              <a:t>”</a:t>
            </a:r>
            <a:endParaRPr/>
          </a:p>
          <a:p>
            <a:pPr indent="-285750" lvl="0" marL="457200" rtl="0" algn="l">
              <a:spcBef>
                <a:spcPts val="1100"/>
              </a:spcBef>
              <a:spcAft>
                <a:spcPts val="0"/>
              </a:spcAft>
              <a:buSzPts val="900"/>
              <a:buChar char="-"/>
            </a:pPr>
            <a:r>
              <a:rPr i="1" lang="en-US" sz="2180"/>
              <a:t>Although Tempting, Do </a:t>
            </a:r>
            <a:r>
              <a:rPr b="1" i="1" lang="en-US" sz="2180" u="sng"/>
              <a:t>NOT</a:t>
            </a:r>
            <a:r>
              <a:rPr b="1" i="1" lang="en-US" sz="2180"/>
              <a:t> </a:t>
            </a:r>
            <a:r>
              <a:rPr i="1" lang="en-US" sz="2180"/>
              <a:t>click “</a:t>
            </a:r>
            <a:r>
              <a:rPr i="1" lang="en-US" sz="2180">
                <a:highlight>
                  <a:srgbClr val="FF0000"/>
                </a:highlight>
              </a:rPr>
              <a:t>Submit</a:t>
            </a:r>
            <a:r>
              <a:rPr i="1" lang="en-US" sz="2180"/>
              <a:t>” </a:t>
            </a:r>
            <a:endParaRPr i="1" sz="2180"/>
          </a:p>
        </p:txBody>
      </p:sp>
      <p:pic>
        <p:nvPicPr>
          <p:cNvPr id="199" name="Google Shape;199;g273e4af1efc_0_29"/>
          <p:cNvPicPr preferRelativeResize="0"/>
          <p:nvPr/>
        </p:nvPicPr>
        <p:blipFill>
          <a:blip r:embed="rId3">
            <a:alphaModFix/>
          </a:blip>
          <a:stretch>
            <a:fillRect/>
          </a:stretch>
        </p:blipFill>
        <p:spPr>
          <a:xfrm>
            <a:off x="1780625" y="3567300"/>
            <a:ext cx="7165999" cy="4125825"/>
          </a:xfrm>
          <a:prstGeom prst="rect">
            <a:avLst/>
          </a:prstGeom>
          <a:noFill/>
          <a:ln>
            <a:noFill/>
          </a:ln>
        </p:spPr>
      </p:pic>
      <p:sp>
        <p:nvSpPr>
          <p:cNvPr id="200" name="Google Shape;200;g273e4af1efc_0_29"/>
          <p:cNvSpPr/>
          <p:nvPr/>
        </p:nvSpPr>
        <p:spPr>
          <a:xfrm>
            <a:off x="140975" y="6766500"/>
            <a:ext cx="1490400" cy="2904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g273e4af1efc_0_29"/>
          <p:cNvSpPr/>
          <p:nvPr/>
        </p:nvSpPr>
        <p:spPr>
          <a:xfrm rot="-5400000">
            <a:off x="7363650" y="4334200"/>
            <a:ext cx="1490400" cy="4485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g273e4af1efc_0_29"/>
          <p:cNvSpPr/>
          <p:nvPr/>
        </p:nvSpPr>
        <p:spPr>
          <a:xfrm rot="-5400000">
            <a:off x="7977175" y="4334200"/>
            <a:ext cx="1490400" cy="448500"/>
          </a:xfrm>
          <a:prstGeom prst="rightArrow">
            <a:avLst>
              <a:gd fmla="val 71422"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g273e4af1efc_0_29"/>
          <p:cNvSpPr/>
          <p:nvPr/>
        </p:nvSpPr>
        <p:spPr>
          <a:xfrm>
            <a:off x="140975" y="7251475"/>
            <a:ext cx="1490400" cy="290400"/>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g273e4af1efc_0_29"/>
          <p:cNvSpPr/>
          <p:nvPr/>
        </p:nvSpPr>
        <p:spPr>
          <a:xfrm>
            <a:off x="140975" y="6235575"/>
            <a:ext cx="1490400" cy="290400"/>
          </a:xfrm>
          <a:prstGeom prst="rightArrow">
            <a:avLst>
              <a:gd fmla="val 71422"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73e4af1efc_0_64"/>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Submitting On The Flys</a:t>
            </a:r>
            <a:endParaRPr/>
          </a:p>
        </p:txBody>
      </p:sp>
      <p:sp>
        <p:nvSpPr>
          <p:cNvPr id="211" name="Google Shape;211;g273e4af1efc_0_64"/>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11: Now click “</a:t>
            </a:r>
            <a:r>
              <a:rPr lang="en-US">
                <a:highlight>
                  <a:srgbClr val="00FF00"/>
                </a:highlight>
              </a:rPr>
              <a:t>Submit</a:t>
            </a:r>
            <a:r>
              <a:rPr lang="en-US"/>
              <a:t>”</a:t>
            </a:r>
            <a:endParaRPr/>
          </a:p>
          <a:p>
            <a:pPr indent="-285750" lvl="0" marL="457200" rtl="0" algn="l">
              <a:spcBef>
                <a:spcPts val="1100"/>
              </a:spcBef>
              <a:spcAft>
                <a:spcPts val="0"/>
              </a:spcAft>
              <a:buSzPts val="900"/>
              <a:buChar char="-"/>
            </a:pPr>
            <a:r>
              <a:rPr lang="en-US" sz="2180"/>
              <a:t>Name &amp; Email from Step 9 Should </a:t>
            </a:r>
            <a:r>
              <a:rPr lang="en-US" sz="2180"/>
              <a:t>Auto-populate</a:t>
            </a:r>
            <a:endParaRPr sz="2180"/>
          </a:p>
          <a:p>
            <a:pPr indent="0" lvl="0" marL="0" rtl="0" algn="l">
              <a:spcBef>
                <a:spcPts val="1100"/>
              </a:spcBef>
              <a:spcAft>
                <a:spcPts val="0"/>
              </a:spcAft>
              <a:buNone/>
            </a:pPr>
            <a:r>
              <a:rPr lang="en-US"/>
              <a:t> </a:t>
            </a:r>
            <a:endParaRPr/>
          </a:p>
          <a:p>
            <a:pPr indent="0" lvl="0" marL="0" rtl="0" algn="l">
              <a:spcBef>
                <a:spcPts val="1100"/>
              </a:spcBef>
              <a:spcAft>
                <a:spcPts val="0"/>
              </a:spcAft>
              <a:buNone/>
            </a:pPr>
            <a:r>
              <a:t/>
            </a:r>
            <a:endParaRPr/>
          </a:p>
        </p:txBody>
      </p:sp>
      <p:pic>
        <p:nvPicPr>
          <p:cNvPr id="212" name="Google Shape;212;g273e4af1efc_0_64"/>
          <p:cNvPicPr preferRelativeResize="0"/>
          <p:nvPr/>
        </p:nvPicPr>
        <p:blipFill>
          <a:blip r:embed="rId3">
            <a:alphaModFix/>
          </a:blip>
          <a:stretch>
            <a:fillRect/>
          </a:stretch>
        </p:blipFill>
        <p:spPr>
          <a:xfrm>
            <a:off x="1345488" y="2303325"/>
            <a:ext cx="7367426" cy="5197675"/>
          </a:xfrm>
          <a:prstGeom prst="rect">
            <a:avLst/>
          </a:prstGeom>
          <a:noFill/>
          <a:ln>
            <a:noFill/>
          </a:ln>
        </p:spPr>
      </p:pic>
      <p:sp>
        <p:nvSpPr>
          <p:cNvPr id="213" name="Google Shape;213;g273e4af1efc_0_64"/>
          <p:cNvSpPr/>
          <p:nvPr/>
        </p:nvSpPr>
        <p:spPr>
          <a:xfrm rot="-7654959">
            <a:off x="8435278" y="3016175"/>
            <a:ext cx="1490395" cy="448595"/>
          </a:xfrm>
          <a:prstGeom prst="rightArrow">
            <a:avLst>
              <a:gd fmla="val 71422"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e6fa465940_1_40"/>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a:t>
            </a:r>
            <a:r>
              <a:rPr lang="en-US"/>
              <a:t>uccessful (</a:t>
            </a:r>
            <a:r>
              <a:rPr lang="en-US">
                <a:highlight>
                  <a:srgbClr val="00FF00"/>
                </a:highlight>
              </a:rPr>
              <a:t>L</a:t>
            </a:r>
            <a:r>
              <a:rPr lang="en-US"/>
              <a:t>) vs. Unsuccessful Submission (</a:t>
            </a:r>
            <a:r>
              <a:rPr lang="en-US">
                <a:highlight>
                  <a:srgbClr val="FF0000"/>
                </a:highlight>
              </a:rPr>
              <a:t>R</a:t>
            </a:r>
            <a:r>
              <a:rPr lang="en-US"/>
              <a:t>)</a:t>
            </a:r>
            <a:endParaRPr/>
          </a:p>
        </p:txBody>
      </p:sp>
      <p:sp>
        <p:nvSpPr>
          <p:cNvPr id="220" name="Google Shape;220;g2e6fa465940_1_40"/>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342900" lvl="0" marL="457200" rtl="0" algn="l">
              <a:spcBef>
                <a:spcPts val="1100"/>
              </a:spcBef>
              <a:spcAft>
                <a:spcPts val="0"/>
              </a:spcAft>
              <a:buSzPts val="1800"/>
              <a:buChar char="-"/>
            </a:pPr>
            <a:r>
              <a:rPr lang="en-US"/>
              <a:t>Selecting the “</a:t>
            </a:r>
            <a:r>
              <a:rPr lang="en-US">
                <a:highlight>
                  <a:srgbClr val="00FF00"/>
                </a:highlight>
              </a:rPr>
              <a:t>On The Fly Clerkship</a:t>
            </a:r>
            <a:r>
              <a:rPr lang="en-US"/>
              <a:t>” dropdown as seen on Step 5, will look something like this:</a:t>
            </a:r>
            <a:endParaRPr/>
          </a:p>
        </p:txBody>
      </p:sp>
      <p:pic>
        <p:nvPicPr>
          <p:cNvPr id="221" name="Google Shape;221;g2e6fa465940_1_40"/>
          <p:cNvPicPr preferRelativeResize="0"/>
          <p:nvPr/>
        </p:nvPicPr>
        <p:blipFill>
          <a:blip r:embed="rId3">
            <a:alphaModFix/>
          </a:blip>
          <a:stretch>
            <a:fillRect/>
          </a:stretch>
        </p:blipFill>
        <p:spPr>
          <a:xfrm>
            <a:off x="4637250" y="2719934"/>
            <a:ext cx="5245350" cy="4165590"/>
          </a:xfrm>
          <a:prstGeom prst="rect">
            <a:avLst/>
          </a:prstGeom>
          <a:noFill/>
          <a:ln>
            <a:noFill/>
          </a:ln>
        </p:spPr>
      </p:pic>
      <p:pic>
        <p:nvPicPr>
          <p:cNvPr id="222" name="Google Shape;222;g2e6fa465940_1_40"/>
          <p:cNvPicPr preferRelativeResize="0"/>
          <p:nvPr/>
        </p:nvPicPr>
        <p:blipFill>
          <a:blip r:embed="rId4">
            <a:alphaModFix/>
          </a:blip>
          <a:stretch>
            <a:fillRect/>
          </a:stretch>
        </p:blipFill>
        <p:spPr>
          <a:xfrm>
            <a:off x="139675" y="2601400"/>
            <a:ext cx="4437752" cy="44026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e6fa465940_1_31"/>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Sending a Reminder</a:t>
            </a:r>
            <a:endParaRPr/>
          </a:p>
        </p:txBody>
      </p:sp>
      <p:sp>
        <p:nvSpPr>
          <p:cNvPr id="229" name="Google Shape;229;g2e6fa465940_1_31"/>
          <p:cNvSpPr txBox="1"/>
          <p:nvPr>
            <p:ph idx="1" type="body"/>
          </p:nvPr>
        </p:nvSpPr>
        <p:spPr>
          <a:xfrm>
            <a:off x="340242" y="1275907"/>
            <a:ext cx="9356700" cy="5490600"/>
          </a:xfrm>
          <a:prstGeom prst="rect">
            <a:avLst/>
          </a:prstGeom>
        </p:spPr>
        <p:txBody>
          <a:bodyPr anchorCtr="0" anchor="t" bIns="45700" lIns="91425" spcFirstLastPara="1" rIns="91425" wrap="square" tIns="45700">
            <a:normAutofit/>
          </a:bodyPr>
          <a:lstStyle/>
          <a:p>
            <a:pPr indent="-342900" lvl="0" marL="457200" rtl="0" algn="l">
              <a:spcBef>
                <a:spcPts val="1100"/>
              </a:spcBef>
              <a:spcAft>
                <a:spcPts val="0"/>
              </a:spcAft>
              <a:buSzPts val="1800"/>
              <a:buChar char="-"/>
            </a:pPr>
            <a:r>
              <a:rPr lang="en-US"/>
              <a:t>If you click on </a:t>
            </a:r>
            <a:r>
              <a:rPr lang="en-US"/>
              <a:t>“</a:t>
            </a:r>
            <a:r>
              <a:rPr lang="en-US">
                <a:highlight>
                  <a:srgbClr val="00FF00"/>
                </a:highlight>
              </a:rPr>
              <a:t>Email (#)</a:t>
            </a:r>
            <a:r>
              <a:rPr lang="en-US"/>
              <a:t>”</a:t>
            </a:r>
            <a:r>
              <a:rPr lang="en-US"/>
              <a:t>, their name should be added to the “</a:t>
            </a:r>
            <a:r>
              <a:rPr lang="en-US">
                <a:highlight>
                  <a:srgbClr val="00FF00"/>
                </a:highlight>
              </a:rPr>
              <a:t>Already sent to</a:t>
            </a:r>
            <a:r>
              <a:rPr lang="en-US"/>
              <a:t>” list </a:t>
            </a:r>
            <a:endParaRPr/>
          </a:p>
          <a:p>
            <a:pPr indent="-342900" lvl="0" marL="457200" rtl="0" algn="l">
              <a:spcBef>
                <a:spcPts val="0"/>
              </a:spcBef>
              <a:spcAft>
                <a:spcPts val="0"/>
              </a:spcAft>
              <a:buSzPts val="1800"/>
              <a:buChar char="-"/>
            </a:pPr>
            <a:r>
              <a:rPr lang="en-US"/>
              <a:t>It will indicate if they have completed the evaluation or if they could use a reminder email </a:t>
            </a:r>
            <a:endParaRPr/>
          </a:p>
        </p:txBody>
      </p:sp>
      <p:pic>
        <p:nvPicPr>
          <p:cNvPr id="230" name="Google Shape;230;g2e6fa465940_1_31"/>
          <p:cNvPicPr preferRelativeResize="0"/>
          <p:nvPr/>
        </p:nvPicPr>
        <p:blipFill>
          <a:blip r:embed="rId3">
            <a:alphaModFix/>
          </a:blip>
          <a:stretch>
            <a:fillRect/>
          </a:stretch>
        </p:blipFill>
        <p:spPr>
          <a:xfrm>
            <a:off x="1484425" y="3182875"/>
            <a:ext cx="7089526" cy="4510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title"/>
          </p:nvPr>
        </p:nvSpPr>
        <p:spPr>
          <a:xfrm>
            <a:off x="340242" y="523751"/>
            <a:ext cx="7237366" cy="6463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4000"/>
              <a:buFont typeface="Arial"/>
              <a:buNone/>
            </a:pPr>
            <a:r>
              <a:rPr lang="en-US" sz="4000"/>
              <a:t>OBJECTIVES</a:t>
            </a:r>
            <a:endParaRPr sz="4000"/>
          </a:p>
        </p:txBody>
      </p:sp>
      <p:sp>
        <p:nvSpPr>
          <p:cNvPr id="86" name="Google Shape;86;p2"/>
          <p:cNvSpPr txBox="1"/>
          <p:nvPr>
            <p:ph idx="1" type="body"/>
          </p:nvPr>
        </p:nvSpPr>
        <p:spPr>
          <a:xfrm>
            <a:off x="340242" y="1634495"/>
            <a:ext cx="9356650" cy="5490734"/>
          </a:xfrm>
          <a:prstGeom prst="rect">
            <a:avLst/>
          </a:prstGeom>
          <a:noFill/>
          <a:ln>
            <a:noFill/>
          </a:ln>
        </p:spPr>
        <p:txBody>
          <a:bodyPr anchorCtr="0" anchor="t" bIns="45700" lIns="91425" spcFirstLastPara="1" rIns="91425" wrap="square" tIns="45700">
            <a:normAutofit fontScale="92500" lnSpcReduction="20000"/>
          </a:bodyPr>
          <a:lstStyle/>
          <a:p>
            <a:pPr indent="-401875" lvl="0" marL="457200" rtl="0" algn="l">
              <a:lnSpc>
                <a:spcPct val="100000"/>
              </a:lnSpc>
              <a:spcBef>
                <a:spcPts val="1100"/>
              </a:spcBef>
              <a:spcAft>
                <a:spcPts val="0"/>
              </a:spcAft>
              <a:buSzPct val="98333"/>
              <a:buChar char="•"/>
            </a:pPr>
            <a:r>
              <a:rPr lang="en-US" sz="3000"/>
              <a:t>Review Y2 Sessions</a:t>
            </a:r>
            <a:endParaRPr sz="3000"/>
          </a:p>
          <a:p>
            <a:pPr indent="0" lvl="0" marL="457200" rtl="0" algn="l">
              <a:lnSpc>
                <a:spcPct val="100000"/>
              </a:lnSpc>
              <a:spcBef>
                <a:spcPts val="1100"/>
              </a:spcBef>
              <a:spcAft>
                <a:spcPts val="0"/>
              </a:spcAft>
              <a:buNone/>
            </a:pPr>
            <a:r>
              <a:t/>
            </a:r>
            <a:endParaRPr sz="3000"/>
          </a:p>
          <a:p>
            <a:pPr indent="-401875" lvl="0" marL="457200" rtl="0" algn="l">
              <a:lnSpc>
                <a:spcPct val="100000"/>
              </a:lnSpc>
              <a:spcBef>
                <a:spcPts val="1100"/>
              </a:spcBef>
              <a:spcAft>
                <a:spcPts val="0"/>
              </a:spcAft>
              <a:buSzPct val="98333"/>
              <a:buChar char="•"/>
            </a:pPr>
            <a:r>
              <a:rPr lang="en-US" sz="3000"/>
              <a:t>Recommend tools for success - Y3 Student Handbook</a:t>
            </a:r>
            <a:endParaRPr sz="3000"/>
          </a:p>
          <a:p>
            <a:pPr indent="0" lvl="0" marL="457200" rtl="0" algn="l">
              <a:lnSpc>
                <a:spcPct val="100000"/>
              </a:lnSpc>
              <a:spcBef>
                <a:spcPts val="1100"/>
              </a:spcBef>
              <a:spcAft>
                <a:spcPts val="0"/>
              </a:spcAft>
              <a:buNone/>
            </a:pPr>
            <a:r>
              <a:t/>
            </a:r>
            <a:endParaRPr sz="3000"/>
          </a:p>
          <a:p>
            <a:pPr indent="-401875" lvl="0" marL="457200" rtl="0" algn="l">
              <a:lnSpc>
                <a:spcPct val="100000"/>
              </a:lnSpc>
              <a:spcBef>
                <a:spcPts val="1100"/>
              </a:spcBef>
              <a:spcAft>
                <a:spcPts val="0"/>
              </a:spcAft>
              <a:buSzPct val="98333"/>
              <a:buChar char="•"/>
            </a:pPr>
            <a:r>
              <a:rPr lang="en-US" sz="3000"/>
              <a:t>Define upward feedback</a:t>
            </a:r>
            <a:endParaRPr sz="3000"/>
          </a:p>
          <a:p>
            <a:pPr indent="0" lvl="0" marL="457200" rtl="0" algn="l">
              <a:lnSpc>
                <a:spcPct val="100000"/>
              </a:lnSpc>
              <a:spcBef>
                <a:spcPts val="1100"/>
              </a:spcBef>
              <a:spcAft>
                <a:spcPts val="0"/>
              </a:spcAft>
              <a:buNone/>
            </a:pPr>
            <a:r>
              <a:t/>
            </a:r>
            <a:endParaRPr sz="2000"/>
          </a:p>
          <a:p>
            <a:pPr indent="-401875" lvl="0" marL="457200" rtl="0" algn="l">
              <a:lnSpc>
                <a:spcPct val="100000"/>
              </a:lnSpc>
              <a:spcBef>
                <a:spcPts val="1100"/>
              </a:spcBef>
              <a:spcAft>
                <a:spcPts val="0"/>
              </a:spcAft>
              <a:buSzPct val="95779"/>
              <a:buChar char="•"/>
            </a:pPr>
            <a:r>
              <a:rPr lang="en-US"/>
              <a:t>Explore the difficulties of bi-directional feedback</a:t>
            </a:r>
            <a:endParaRPr/>
          </a:p>
          <a:p>
            <a:pPr indent="0" lvl="0" marL="457200" rtl="0" algn="l">
              <a:lnSpc>
                <a:spcPct val="100000"/>
              </a:lnSpc>
              <a:spcBef>
                <a:spcPts val="1100"/>
              </a:spcBef>
              <a:spcAft>
                <a:spcPts val="0"/>
              </a:spcAft>
              <a:buNone/>
            </a:pPr>
            <a:r>
              <a:t/>
            </a:r>
            <a:endParaRPr sz="2000"/>
          </a:p>
          <a:p>
            <a:pPr indent="-401875" lvl="0" marL="457200" rtl="0" algn="l">
              <a:lnSpc>
                <a:spcPct val="100000"/>
              </a:lnSpc>
              <a:spcBef>
                <a:spcPts val="1100"/>
              </a:spcBef>
              <a:spcAft>
                <a:spcPts val="0"/>
              </a:spcAft>
              <a:buSzPct val="95779"/>
              <a:buChar char="•"/>
            </a:pPr>
            <a:r>
              <a:rPr lang="en-US"/>
              <a:t>Discuss strategies to elicit the BEST feedback from your preceptors &amp; succeed during clerkships</a:t>
            </a:r>
            <a:endParaRPr/>
          </a:p>
          <a:p>
            <a:pPr indent="0" lvl="0" marL="251459" rtl="0" algn="l">
              <a:lnSpc>
                <a:spcPct val="100000"/>
              </a:lnSpc>
              <a:spcBef>
                <a:spcPts val="1100"/>
              </a:spcBef>
              <a:spcAft>
                <a:spcPts val="0"/>
              </a:spcAft>
              <a:buSzPct val="58441"/>
              <a:buNone/>
            </a:pPr>
            <a:r>
              <a:t/>
            </a:r>
            <a:endParaRPr/>
          </a:p>
          <a:p>
            <a:pPr indent="0" lvl="0" marL="0" rtl="0" algn="l">
              <a:lnSpc>
                <a:spcPct val="100000"/>
              </a:lnSpc>
              <a:spcBef>
                <a:spcPts val="1100"/>
              </a:spcBef>
              <a:spcAft>
                <a:spcPts val="0"/>
              </a:spcAft>
              <a:buSzPct val="58441"/>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e6fa465940_1_0"/>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t>Example</a:t>
            </a:r>
            <a:r>
              <a:rPr lang="en-US"/>
              <a:t> On The Fly Template</a:t>
            </a:r>
            <a:endParaRPr/>
          </a:p>
        </p:txBody>
      </p:sp>
      <p:sp>
        <p:nvSpPr>
          <p:cNvPr id="237" name="Google Shape;237;g2e6fa465940_1_0"/>
          <p:cNvSpPr txBox="1"/>
          <p:nvPr>
            <p:ph idx="1" type="body"/>
          </p:nvPr>
        </p:nvSpPr>
        <p:spPr>
          <a:xfrm>
            <a:off x="340242" y="1275907"/>
            <a:ext cx="9356700" cy="5490600"/>
          </a:xfrm>
          <a:prstGeom prst="rect">
            <a:avLst/>
          </a:prstGeom>
        </p:spPr>
        <p:txBody>
          <a:bodyPr anchorCtr="0" anchor="t" bIns="45700" lIns="91425" spcFirstLastPara="1" rIns="91425" wrap="square" tIns="45700">
            <a:normAutofit lnSpcReduction="10000"/>
          </a:bodyPr>
          <a:lstStyle/>
          <a:p>
            <a:pPr indent="0" lvl="0" marL="114300" rtl="0" algn="l">
              <a:spcBef>
                <a:spcPts val="1100"/>
              </a:spcBef>
              <a:spcAft>
                <a:spcPts val="0"/>
              </a:spcAft>
              <a:buClr>
                <a:schemeClr val="dk1"/>
              </a:buClr>
              <a:buSzPts val="1800"/>
              <a:buFont typeface="Arial"/>
              <a:buNone/>
            </a:pPr>
            <a:r>
              <a:rPr lang="en-US"/>
              <a:t>Hello </a:t>
            </a:r>
            <a:r>
              <a:rPr lang="en-US"/>
              <a:t>Dr. _____,</a:t>
            </a:r>
            <a:endParaRPr/>
          </a:p>
          <a:p>
            <a:pPr indent="0" lvl="0" marL="114300" rtl="0" algn="l">
              <a:spcBef>
                <a:spcPts val="1100"/>
              </a:spcBef>
              <a:spcAft>
                <a:spcPts val="0"/>
              </a:spcAft>
              <a:buClr>
                <a:schemeClr val="dk1"/>
              </a:buClr>
              <a:buSzPts val="1800"/>
              <a:buFont typeface="Arial"/>
              <a:buNone/>
            </a:pPr>
            <a:r>
              <a:rPr lang="en-US"/>
              <a:t>I worked with you on ____. Whenever you get a chance would you mind filling out this evaluation. </a:t>
            </a:r>
            <a:endParaRPr/>
          </a:p>
          <a:p>
            <a:pPr indent="-342900" lvl="0" marL="457200" rtl="0" algn="l">
              <a:spcBef>
                <a:spcPts val="1100"/>
              </a:spcBef>
              <a:spcAft>
                <a:spcPts val="0"/>
              </a:spcAft>
              <a:buSzPts val="1800"/>
              <a:buChar char="-"/>
            </a:pPr>
            <a:r>
              <a:rPr lang="en-US"/>
              <a:t>These were a few of the interesting learning points and patients we evaluated together:</a:t>
            </a:r>
            <a:endParaRPr/>
          </a:p>
          <a:p>
            <a:pPr indent="-342900" lvl="0" marL="457200" rtl="0" algn="l">
              <a:spcBef>
                <a:spcPts val="0"/>
              </a:spcBef>
              <a:spcAft>
                <a:spcPts val="0"/>
              </a:spcAft>
              <a:buSzPts val="1800"/>
              <a:buChar char="-"/>
            </a:pPr>
            <a:r>
              <a:rPr lang="en-US"/>
              <a:t>These are some of the areas you said I did well on:</a:t>
            </a:r>
            <a:endParaRPr/>
          </a:p>
          <a:p>
            <a:pPr indent="-342900" lvl="0" marL="457200" rtl="0" algn="l">
              <a:spcBef>
                <a:spcPts val="0"/>
              </a:spcBef>
              <a:spcAft>
                <a:spcPts val="0"/>
              </a:spcAft>
              <a:buSzPts val="1800"/>
              <a:buChar char="-"/>
            </a:pPr>
            <a:r>
              <a:rPr lang="en-US"/>
              <a:t>These are some of the areas you said I should work on improving:</a:t>
            </a:r>
            <a:endParaRPr/>
          </a:p>
          <a:p>
            <a:pPr indent="0" lvl="0" marL="0" rtl="0" algn="l">
              <a:spcBef>
                <a:spcPts val="1100"/>
              </a:spcBef>
              <a:spcAft>
                <a:spcPts val="0"/>
              </a:spcAft>
              <a:buNone/>
            </a:pPr>
            <a:r>
              <a:rPr lang="en-US"/>
              <a:t>If you have any questions, feel free to contact me.</a:t>
            </a:r>
            <a:endParaRPr/>
          </a:p>
          <a:p>
            <a:pPr indent="0" lvl="0" marL="0" rtl="0" algn="l">
              <a:spcBef>
                <a:spcPts val="1100"/>
              </a:spcBef>
              <a:spcAft>
                <a:spcPts val="0"/>
              </a:spcAft>
              <a:buNone/>
            </a:pPr>
            <a:r>
              <a:rPr lang="en-US"/>
              <a:t> </a:t>
            </a:r>
            <a:endParaRPr/>
          </a:p>
          <a:p>
            <a:pPr indent="0" lvl="0" marL="0" rtl="0" algn="l">
              <a:spcBef>
                <a:spcPts val="1100"/>
              </a:spcBef>
              <a:spcAft>
                <a:spcPts val="0"/>
              </a:spcAft>
              <a:buNone/>
            </a:pPr>
            <a:r>
              <a:rPr lang="en-US"/>
              <a:t>Thanks!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73dfb427fa_0_0"/>
          <p:cNvSpPr txBox="1"/>
          <p:nvPr>
            <p:ph type="title"/>
          </p:nvPr>
        </p:nvSpPr>
        <p:spPr>
          <a:xfrm>
            <a:off x="340242" y="213785"/>
            <a:ext cx="72375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Y2 Coachability Facilitator </a:t>
            </a:r>
            <a:r>
              <a:rPr lang="en-US" u="sng">
                <a:solidFill>
                  <a:schemeClr val="hlink"/>
                </a:solidFill>
                <a:hlinkClick r:id="rId3"/>
              </a:rPr>
              <a:t>Sign-Up</a:t>
            </a:r>
            <a:endParaRPr/>
          </a:p>
        </p:txBody>
      </p:sp>
      <p:sp>
        <p:nvSpPr>
          <p:cNvPr id="244" name="Google Shape;244;g273dfb427fa_0_0"/>
          <p:cNvSpPr txBox="1"/>
          <p:nvPr>
            <p:ph idx="1" type="body"/>
          </p:nvPr>
        </p:nvSpPr>
        <p:spPr>
          <a:xfrm>
            <a:off x="192675" y="1137775"/>
            <a:ext cx="9726000" cy="6456000"/>
          </a:xfrm>
          <a:prstGeom prst="rect">
            <a:avLst/>
          </a:prstGeom>
        </p:spPr>
        <p:txBody>
          <a:bodyPr anchorCtr="0" anchor="t" bIns="45700" lIns="91425" spcFirstLastPara="1" rIns="91425" wrap="square" tIns="45700">
            <a:noAutofit/>
          </a:bodyPr>
          <a:lstStyle/>
          <a:p>
            <a:pPr indent="-385048" lvl="0" marL="457200" rtl="0" algn="l">
              <a:lnSpc>
                <a:spcPct val="70000"/>
              </a:lnSpc>
              <a:spcBef>
                <a:spcPts val="1100"/>
              </a:spcBef>
              <a:spcAft>
                <a:spcPts val="0"/>
              </a:spcAft>
              <a:buSzPts val="2464"/>
              <a:buChar char="•"/>
            </a:pPr>
            <a:r>
              <a:rPr lang="en-US" sz="2487"/>
              <a:t>MS4 Coachability Managers:</a:t>
            </a:r>
            <a:endParaRPr sz="2487"/>
          </a:p>
          <a:p>
            <a:pPr indent="-404733" lvl="1" marL="914400" rtl="0" algn="l">
              <a:lnSpc>
                <a:spcPct val="70000"/>
              </a:lnSpc>
              <a:spcBef>
                <a:spcPts val="0"/>
              </a:spcBef>
              <a:spcAft>
                <a:spcPts val="0"/>
              </a:spcAft>
              <a:buSzPts val="2774"/>
              <a:buChar char="•"/>
            </a:pPr>
            <a:r>
              <a:rPr lang="en-US" sz="1556"/>
              <a:t>Bukola Ayegbusi - CRR Manager: Resiliency &amp; Burnout***</a:t>
            </a:r>
            <a:endParaRPr sz="1556"/>
          </a:p>
          <a:p>
            <a:pPr indent="-404733" lvl="1" marL="914400" rtl="0" algn="l">
              <a:lnSpc>
                <a:spcPct val="70000"/>
              </a:lnSpc>
              <a:spcBef>
                <a:spcPts val="0"/>
              </a:spcBef>
              <a:spcAft>
                <a:spcPts val="0"/>
              </a:spcAft>
              <a:buSzPts val="2774"/>
              <a:buChar char="•"/>
            </a:pPr>
            <a:r>
              <a:rPr lang="en-US" sz="1556"/>
              <a:t>Peyton Keller - NMB Manager: Conflict Resolution &amp; Patient Coachability***</a:t>
            </a:r>
            <a:endParaRPr sz="1556"/>
          </a:p>
          <a:p>
            <a:pPr indent="-404733" lvl="1" marL="914400" rtl="0" algn="l">
              <a:lnSpc>
                <a:spcPct val="70000"/>
              </a:lnSpc>
              <a:spcBef>
                <a:spcPts val="0"/>
              </a:spcBef>
              <a:spcAft>
                <a:spcPts val="0"/>
              </a:spcAft>
              <a:buSzPts val="2774"/>
              <a:buChar char="•"/>
            </a:pPr>
            <a:r>
              <a:rPr lang="en-US" sz="1556"/>
              <a:t>Brix Clayton - ERG Manager: Feedback</a:t>
            </a:r>
            <a:endParaRPr sz="2146"/>
          </a:p>
          <a:p>
            <a:pPr indent="-385048" lvl="0" marL="457200" rtl="0" algn="l">
              <a:lnSpc>
                <a:spcPct val="70000"/>
              </a:lnSpc>
              <a:spcBef>
                <a:spcPts val="0"/>
              </a:spcBef>
              <a:spcAft>
                <a:spcPts val="0"/>
              </a:spcAft>
              <a:buSzPts val="2464"/>
              <a:buChar char="•"/>
            </a:pPr>
            <a:r>
              <a:rPr lang="en-US" sz="2487"/>
              <a:t>To be excused from your clerkship duties during these </a:t>
            </a:r>
            <a:r>
              <a:rPr lang="en-US" sz="2487"/>
              <a:t>sessions</a:t>
            </a:r>
            <a:r>
              <a:rPr lang="en-US" sz="2487"/>
              <a:t>, you </a:t>
            </a:r>
            <a:r>
              <a:rPr b="1" lang="en-US" sz="2487" u="sng"/>
              <a:t>MUST</a:t>
            </a:r>
            <a:r>
              <a:rPr lang="en-US" sz="2487"/>
              <a:t>: </a:t>
            </a:r>
            <a:endParaRPr sz="2487"/>
          </a:p>
          <a:p>
            <a:pPr indent="-404733" lvl="2" marL="1371600" rtl="0" algn="l">
              <a:lnSpc>
                <a:spcPct val="70000"/>
              </a:lnSpc>
              <a:spcBef>
                <a:spcPts val="0"/>
              </a:spcBef>
              <a:spcAft>
                <a:spcPts val="0"/>
              </a:spcAft>
              <a:buSzPts val="2774"/>
              <a:buChar char="•"/>
            </a:pPr>
            <a:r>
              <a:rPr lang="en-US" sz="1804"/>
              <a:t>1)  Email the Clerkship Directors/Clerkship Teams </a:t>
            </a:r>
            <a:r>
              <a:rPr lang="en-US" sz="1804" u="sng"/>
              <a:t>well before the clerkship starts</a:t>
            </a:r>
            <a:r>
              <a:rPr lang="en-US" sz="1804"/>
              <a:t> </a:t>
            </a:r>
            <a:endParaRPr sz="1804"/>
          </a:p>
          <a:p>
            <a:pPr indent="-404733" lvl="3" marL="1828800" rtl="0" algn="l">
              <a:lnSpc>
                <a:spcPct val="70000"/>
              </a:lnSpc>
              <a:spcBef>
                <a:spcPts val="0"/>
              </a:spcBef>
              <a:spcAft>
                <a:spcPts val="0"/>
              </a:spcAft>
              <a:buSzPts val="2774"/>
              <a:buChar char="•"/>
            </a:pPr>
            <a:r>
              <a:rPr lang="en-US" sz="1633"/>
              <a:t>Indicate your plan to sign up to be a Coachability Facilitator</a:t>
            </a:r>
            <a:endParaRPr sz="1633"/>
          </a:p>
          <a:p>
            <a:pPr indent="-323532" lvl="4" marL="2286000" rtl="0" algn="l">
              <a:lnSpc>
                <a:spcPct val="70000"/>
              </a:lnSpc>
              <a:spcBef>
                <a:spcPts val="0"/>
              </a:spcBef>
              <a:spcAft>
                <a:spcPts val="0"/>
              </a:spcAft>
              <a:buSzPts val="1495"/>
              <a:buChar char="•"/>
            </a:pPr>
            <a:r>
              <a:rPr lang="en-US" sz="1556"/>
              <a:t>CRR session will be the week of </a:t>
            </a:r>
            <a:r>
              <a:rPr b="1" lang="en-US" sz="1556"/>
              <a:t>11/18/24</a:t>
            </a:r>
            <a:r>
              <a:rPr lang="en-US" sz="1556"/>
              <a:t> during Clerkship #5 </a:t>
            </a:r>
            <a:endParaRPr sz="1556"/>
          </a:p>
          <a:p>
            <a:pPr indent="-323532" lvl="4" marL="2286000" rtl="0" algn="l">
              <a:lnSpc>
                <a:spcPct val="70000"/>
              </a:lnSpc>
              <a:spcBef>
                <a:spcPts val="0"/>
              </a:spcBef>
              <a:spcAft>
                <a:spcPts val="0"/>
              </a:spcAft>
              <a:buSzPts val="1495"/>
              <a:buChar char="•"/>
            </a:pPr>
            <a:r>
              <a:rPr lang="en-US" sz="1556"/>
              <a:t>NMB session will be the week of </a:t>
            </a:r>
            <a:r>
              <a:rPr b="1" lang="en-US" sz="1556"/>
              <a:t>2/3/25</a:t>
            </a:r>
            <a:r>
              <a:rPr lang="en-US" sz="1556"/>
              <a:t> during Clerkship #8 </a:t>
            </a:r>
            <a:endParaRPr sz="1556"/>
          </a:p>
          <a:p>
            <a:pPr indent="-323532" lvl="4" marL="2286000" rtl="0" algn="l">
              <a:lnSpc>
                <a:spcPct val="70000"/>
              </a:lnSpc>
              <a:spcBef>
                <a:spcPts val="0"/>
              </a:spcBef>
              <a:spcAft>
                <a:spcPts val="0"/>
              </a:spcAft>
              <a:buSzPts val="1495"/>
              <a:buChar char="•"/>
            </a:pPr>
            <a:r>
              <a:rPr lang="en-US" sz="1556"/>
              <a:t>ERG session will be the week of </a:t>
            </a:r>
            <a:r>
              <a:rPr b="1" lang="en-US" sz="1556"/>
              <a:t>3/31/25</a:t>
            </a:r>
            <a:r>
              <a:rPr lang="en-US" sz="1556"/>
              <a:t> during PEP </a:t>
            </a:r>
            <a:endParaRPr sz="1633"/>
          </a:p>
          <a:p>
            <a:pPr indent="-404733" lvl="3" marL="1828800" rtl="0" algn="l">
              <a:lnSpc>
                <a:spcPct val="70000"/>
              </a:lnSpc>
              <a:spcBef>
                <a:spcPts val="0"/>
              </a:spcBef>
              <a:spcAft>
                <a:spcPts val="0"/>
              </a:spcAft>
              <a:buSzPts val="2774"/>
              <a:buChar char="•"/>
            </a:pPr>
            <a:r>
              <a:rPr lang="en-US" sz="1633"/>
              <a:t>Since the exact date/time of the session likely will not be announced </a:t>
            </a:r>
            <a:r>
              <a:rPr lang="en-US" sz="1633"/>
              <a:t>prior</a:t>
            </a:r>
            <a:r>
              <a:rPr lang="en-US" sz="1633"/>
              <a:t> to the start of your clerkship and potentially with short notice, inform them that the session is </a:t>
            </a:r>
            <a:r>
              <a:rPr lang="en-US" sz="1633"/>
              <a:t>1hr long at the SOM building and can occur anytime M-F between 7AM-7PM (More often in the AM or Early PM)</a:t>
            </a:r>
            <a:endParaRPr sz="1633"/>
          </a:p>
          <a:p>
            <a:pPr indent="-404733" lvl="3" marL="1828800" rtl="0" algn="l">
              <a:lnSpc>
                <a:spcPct val="70000"/>
              </a:lnSpc>
              <a:spcBef>
                <a:spcPts val="0"/>
              </a:spcBef>
              <a:spcAft>
                <a:spcPts val="0"/>
              </a:spcAft>
              <a:buSzPts val="2774"/>
              <a:buChar char="•"/>
            </a:pPr>
            <a:r>
              <a:rPr lang="en-US" sz="1633"/>
              <a:t>Ask for guidance if they have a preference or recommendation for the time of day that may be better, etc. for you to sign up for when the schedules get announced</a:t>
            </a:r>
            <a:endParaRPr sz="1556"/>
          </a:p>
          <a:p>
            <a:pPr indent="-404733" lvl="2" marL="1371600" rtl="0" algn="l">
              <a:lnSpc>
                <a:spcPct val="70000"/>
              </a:lnSpc>
              <a:spcBef>
                <a:spcPts val="0"/>
              </a:spcBef>
              <a:spcAft>
                <a:spcPts val="0"/>
              </a:spcAft>
              <a:buSzPts val="2774"/>
              <a:buChar char="•"/>
            </a:pPr>
            <a:r>
              <a:rPr lang="en-US" sz="1804"/>
              <a:t>2) F</a:t>
            </a:r>
            <a:r>
              <a:rPr lang="en-US" sz="1804"/>
              <a:t>ill out a </a:t>
            </a:r>
            <a:r>
              <a:rPr b="1" lang="en-US" sz="1804" u="sng"/>
              <a:t>Time-Off Request Form</a:t>
            </a:r>
            <a:r>
              <a:rPr lang="en-US" sz="1804"/>
              <a:t> as soon as the session date/time is announced </a:t>
            </a:r>
            <a:endParaRPr sz="1804"/>
          </a:p>
          <a:p>
            <a:pPr indent="-323532" lvl="4" marL="2286000" rtl="0" algn="l">
              <a:lnSpc>
                <a:spcPct val="70000"/>
              </a:lnSpc>
              <a:spcBef>
                <a:spcPts val="0"/>
              </a:spcBef>
              <a:spcAft>
                <a:spcPts val="0"/>
              </a:spcAft>
              <a:buSzPts val="1495"/>
              <a:buChar char="•"/>
            </a:pPr>
            <a:r>
              <a:rPr lang="en-US" sz="1633" u="sng">
                <a:solidFill>
                  <a:schemeClr val="hlink"/>
                </a:solidFill>
                <a:hlinkClick r:id="rId4"/>
              </a:rPr>
              <a:t>https://www.siumed.edu/oec/webform/time-request-form.html</a:t>
            </a:r>
            <a:r>
              <a:rPr lang="en-US" sz="1633"/>
              <a:t> </a:t>
            </a:r>
            <a:endParaRPr sz="1633"/>
          </a:p>
          <a:p>
            <a:pPr indent="-385048" lvl="0" marL="457200" rtl="0" algn="l">
              <a:lnSpc>
                <a:spcPct val="70000"/>
              </a:lnSpc>
              <a:spcBef>
                <a:spcPts val="0"/>
              </a:spcBef>
              <a:spcAft>
                <a:spcPts val="0"/>
              </a:spcAft>
              <a:buSzPts val="2464"/>
              <a:buChar char="•"/>
            </a:pPr>
            <a:r>
              <a:rPr lang="en-US" sz="2487"/>
              <a:t>You will be expected to return to your clerkship duties following your session</a:t>
            </a:r>
            <a:endParaRPr sz="2487"/>
          </a:p>
          <a:p>
            <a:pPr indent="-385048" lvl="0" marL="457200" rtl="0" algn="l">
              <a:lnSpc>
                <a:spcPct val="70000"/>
              </a:lnSpc>
              <a:spcBef>
                <a:spcPts val="0"/>
              </a:spcBef>
              <a:spcAft>
                <a:spcPts val="0"/>
              </a:spcAft>
              <a:buSzPts val="2464"/>
              <a:buChar char="•"/>
            </a:pPr>
            <a:r>
              <a:rPr lang="en-US" sz="2487"/>
              <a:t>Do </a:t>
            </a:r>
            <a:r>
              <a:rPr b="1" lang="en-US" sz="2487" u="sng"/>
              <a:t>NOT</a:t>
            </a:r>
            <a:r>
              <a:rPr lang="en-US" sz="2487"/>
              <a:t> sign up for a session if you know you will be out of Springfield on your Family Medicine Clerkship </a:t>
            </a:r>
            <a:endParaRPr sz="2487"/>
          </a:p>
          <a:p>
            <a:pPr indent="-404733" lvl="2" marL="1371600" rtl="0" algn="l">
              <a:lnSpc>
                <a:spcPct val="70000"/>
              </a:lnSpc>
              <a:spcBef>
                <a:spcPts val="0"/>
              </a:spcBef>
              <a:spcAft>
                <a:spcPts val="0"/>
              </a:spcAft>
              <a:buSzPts val="2774"/>
              <a:buChar char="•"/>
            </a:pPr>
            <a:r>
              <a:rPr lang="en-US" sz="1804"/>
              <a:t>This is for those of you on FM during Clerkship #5</a:t>
            </a:r>
            <a:r>
              <a:rPr lang="en-US" sz="1804"/>
              <a:t> or Clerkship #</a:t>
            </a:r>
            <a:r>
              <a:rPr lang="en-US" sz="1804"/>
              <a:t>8</a:t>
            </a:r>
            <a:endParaRPr sz="1804"/>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ph type="title"/>
          </p:nvPr>
        </p:nvSpPr>
        <p:spPr>
          <a:xfrm>
            <a:off x="1815748" y="3175236"/>
            <a:ext cx="6426904" cy="1421928"/>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lt2"/>
              </a:buClr>
              <a:buSzPts val="4800"/>
              <a:buFont typeface="Arial"/>
              <a:buNone/>
            </a:pPr>
            <a:r>
              <a:rPr lang="en-US"/>
              <a:t>What questions do you have for 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394b241d6f_0_1"/>
          <p:cNvSpPr txBox="1"/>
          <p:nvPr>
            <p:ph type="title"/>
          </p:nvPr>
        </p:nvSpPr>
        <p:spPr>
          <a:xfrm>
            <a:off x="340242" y="213785"/>
            <a:ext cx="7237500" cy="6396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b="0" lang="en-US" sz="3950">
                <a:solidFill>
                  <a:srgbClr val="AD84C6"/>
                </a:solidFill>
                <a:latin typeface="Trebuchet MS"/>
                <a:ea typeface="Trebuchet MS"/>
                <a:cs typeface="Trebuchet MS"/>
                <a:sym typeface="Trebuchet MS"/>
              </a:rPr>
              <a:t>Y2 Coachability Recap</a:t>
            </a:r>
            <a:endParaRPr/>
          </a:p>
        </p:txBody>
      </p:sp>
      <p:sp>
        <p:nvSpPr>
          <p:cNvPr id="93" name="Google Shape;93;g2394b241d6f_0_1"/>
          <p:cNvSpPr txBox="1"/>
          <p:nvPr>
            <p:ph idx="1" type="body"/>
          </p:nvPr>
        </p:nvSpPr>
        <p:spPr>
          <a:xfrm>
            <a:off x="340242" y="1275907"/>
            <a:ext cx="9356700" cy="5490600"/>
          </a:xfrm>
          <a:prstGeom prst="rect">
            <a:avLst/>
          </a:prstGeom>
        </p:spPr>
        <p:txBody>
          <a:bodyPr anchorCtr="0" anchor="t" bIns="45700" lIns="91425" spcFirstLastPara="1" rIns="91425" wrap="square" tIns="45700">
            <a:normAutofit lnSpcReduction="20000"/>
          </a:bodyPr>
          <a:lstStyle/>
          <a:p>
            <a:pPr indent="-393700" lvl="0" marL="457200" rtl="0" algn="l">
              <a:lnSpc>
                <a:spcPct val="125454"/>
              </a:lnSpc>
              <a:spcBef>
                <a:spcPts val="0"/>
              </a:spcBef>
              <a:spcAft>
                <a:spcPts val="0"/>
              </a:spcAft>
              <a:buClr>
                <a:srgbClr val="404040"/>
              </a:buClr>
              <a:buSzPts val="2600"/>
              <a:buFont typeface="Trebuchet MS"/>
              <a:buChar char="•"/>
            </a:pPr>
            <a:r>
              <a:rPr b="1" lang="en-US" sz="2600">
                <a:solidFill>
                  <a:srgbClr val="404040"/>
                </a:solidFill>
                <a:latin typeface="Trebuchet MS"/>
                <a:ea typeface="Trebuchet MS"/>
                <a:cs typeface="Trebuchet MS"/>
                <a:sym typeface="Trebuchet MS"/>
              </a:rPr>
              <a:t>Feedback </a:t>
            </a:r>
            <a:endParaRPr b="1" sz="2600">
              <a:solidFill>
                <a:srgbClr val="404040"/>
              </a:solidFill>
              <a:latin typeface="Trebuchet MS"/>
              <a:ea typeface="Trebuchet MS"/>
              <a:cs typeface="Trebuchet MS"/>
              <a:sym typeface="Trebuchet MS"/>
            </a:endParaRPr>
          </a:p>
          <a:p>
            <a:pPr indent="-393700" lvl="1" marL="914400" rtl="0" algn="l">
              <a:lnSpc>
                <a:spcPct val="125454"/>
              </a:lnSpc>
              <a:spcBef>
                <a:spcPts val="0"/>
              </a:spcBef>
              <a:spcAft>
                <a:spcPts val="0"/>
              </a:spcAft>
              <a:buClr>
                <a:srgbClr val="404040"/>
              </a:buClr>
              <a:buSzPts val="2600"/>
              <a:buFont typeface="Trebuchet MS"/>
              <a:buChar char="•"/>
            </a:pPr>
            <a:r>
              <a:rPr lang="en-US" sz="2600">
                <a:solidFill>
                  <a:srgbClr val="404040"/>
                </a:solidFill>
                <a:latin typeface="Trebuchet MS"/>
                <a:ea typeface="Trebuchet MS"/>
                <a:cs typeface="Trebuchet MS"/>
                <a:sym typeface="Trebuchet MS"/>
              </a:rPr>
              <a:t>Clarify expectations, set time for feedback, ask for specific feedback</a:t>
            </a:r>
            <a:endParaRPr sz="2600">
              <a:solidFill>
                <a:srgbClr val="404040"/>
              </a:solidFill>
              <a:latin typeface="Trebuchet MS"/>
              <a:ea typeface="Trebuchet MS"/>
              <a:cs typeface="Trebuchet MS"/>
              <a:sym typeface="Trebuchet MS"/>
            </a:endParaRPr>
          </a:p>
          <a:p>
            <a:pPr indent="-393700" lvl="0" marL="457200" rtl="0" algn="l">
              <a:lnSpc>
                <a:spcPct val="125454"/>
              </a:lnSpc>
              <a:spcBef>
                <a:spcPts val="0"/>
              </a:spcBef>
              <a:spcAft>
                <a:spcPts val="0"/>
              </a:spcAft>
              <a:buClr>
                <a:srgbClr val="404040"/>
              </a:buClr>
              <a:buSzPts val="2600"/>
              <a:buFont typeface="Trebuchet MS"/>
              <a:buChar char="•"/>
            </a:pPr>
            <a:r>
              <a:rPr b="1" lang="en-US" sz="2600">
                <a:solidFill>
                  <a:srgbClr val="404040"/>
                </a:solidFill>
                <a:latin typeface="Trebuchet MS"/>
                <a:ea typeface="Trebuchet MS"/>
                <a:cs typeface="Trebuchet MS"/>
                <a:sym typeface="Trebuchet MS"/>
              </a:rPr>
              <a:t>Conflict Resolution and Resiliency</a:t>
            </a:r>
            <a:endParaRPr b="1" sz="2600">
              <a:solidFill>
                <a:srgbClr val="404040"/>
              </a:solidFill>
              <a:latin typeface="Trebuchet MS"/>
              <a:ea typeface="Trebuchet MS"/>
              <a:cs typeface="Trebuchet MS"/>
              <a:sym typeface="Trebuchet MS"/>
            </a:endParaRPr>
          </a:p>
          <a:p>
            <a:pPr indent="-393700" lvl="1" marL="914400" rtl="0" algn="l">
              <a:lnSpc>
                <a:spcPct val="125454"/>
              </a:lnSpc>
              <a:spcBef>
                <a:spcPts val="0"/>
              </a:spcBef>
              <a:spcAft>
                <a:spcPts val="0"/>
              </a:spcAft>
              <a:buClr>
                <a:srgbClr val="404040"/>
              </a:buClr>
              <a:buSzPts val="2600"/>
              <a:buFont typeface="Trebuchet MS"/>
              <a:buChar char="•"/>
            </a:pPr>
            <a:r>
              <a:rPr lang="en-US" sz="2600">
                <a:solidFill>
                  <a:srgbClr val="404040"/>
                </a:solidFill>
                <a:latin typeface="Trebuchet MS"/>
                <a:ea typeface="Trebuchet MS"/>
                <a:cs typeface="Trebuchet MS"/>
                <a:sym typeface="Trebuchet MS"/>
              </a:rPr>
              <a:t>Take time for yourself- it is okay to take breaks, reach out for help when you need it</a:t>
            </a:r>
            <a:endParaRPr sz="2600">
              <a:solidFill>
                <a:srgbClr val="404040"/>
              </a:solidFill>
              <a:latin typeface="Trebuchet MS"/>
              <a:ea typeface="Trebuchet MS"/>
              <a:cs typeface="Trebuchet MS"/>
              <a:sym typeface="Trebuchet MS"/>
            </a:endParaRPr>
          </a:p>
          <a:p>
            <a:pPr indent="-393700" lvl="1" marL="914400" rtl="0" algn="l">
              <a:lnSpc>
                <a:spcPct val="125454"/>
              </a:lnSpc>
              <a:spcBef>
                <a:spcPts val="0"/>
              </a:spcBef>
              <a:spcAft>
                <a:spcPts val="0"/>
              </a:spcAft>
              <a:buClr>
                <a:srgbClr val="404040"/>
              </a:buClr>
              <a:buSzPts val="2600"/>
              <a:buFont typeface="Trebuchet MS"/>
              <a:buChar char="•"/>
            </a:pPr>
            <a:r>
              <a:rPr lang="en-US" sz="2600">
                <a:solidFill>
                  <a:srgbClr val="404040"/>
                </a:solidFill>
                <a:latin typeface="Trebuchet MS"/>
                <a:ea typeface="Trebuchet MS"/>
                <a:cs typeface="Trebuchet MS"/>
                <a:sym typeface="Trebuchet MS"/>
              </a:rPr>
              <a:t>Listen to understand, communicate, compromise</a:t>
            </a:r>
            <a:endParaRPr sz="2600">
              <a:solidFill>
                <a:srgbClr val="404040"/>
              </a:solidFill>
              <a:latin typeface="Trebuchet MS"/>
              <a:ea typeface="Trebuchet MS"/>
              <a:cs typeface="Trebuchet MS"/>
              <a:sym typeface="Trebuchet MS"/>
            </a:endParaRPr>
          </a:p>
          <a:p>
            <a:pPr indent="-393700" lvl="0" marL="457200" rtl="0" algn="l">
              <a:lnSpc>
                <a:spcPct val="125454"/>
              </a:lnSpc>
              <a:spcBef>
                <a:spcPts val="0"/>
              </a:spcBef>
              <a:spcAft>
                <a:spcPts val="0"/>
              </a:spcAft>
              <a:buClr>
                <a:srgbClr val="404040"/>
              </a:buClr>
              <a:buSzPts val="2600"/>
              <a:buFont typeface="Trebuchet MS"/>
              <a:buChar char="•"/>
            </a:pPr>
            <a:r>
              <a:rPr b="1" lang="en-US" sz="2600">
                <a:solidFill>
                  <a:srgbClr val="404040"/>
                </a:solidFill>
                <a:latin typeface="Trebuchet MS"/>
                <a:ea typeface="Trebuchet MS"/>
                <a:cs typeface="Trebuchet MS"/>
                <a:sym typeface="Trebuchet MS"/>
              </a:rPr>
              <a:t>Patient Coachability</a:t>
            </a:r>
            <a:endParaRPr b="1" sz="2600">
              <a:solidFill>
                <a:srgbClr val="404040"/>
              </a:solidFill>
              <a:latin typeface="Trebuchet MS"/>
              <a:ea typeface="Trebuchet MS"/>
              <a:cs typeface="Trebuchet MS"/>
              <a:sym typeface="Trebuchet MS"/>
            </a:endParaRPr>
          </a:p>
          <a:p>
            <a:pPr indent="-393700" lvl="1" marL="914400" rtl="0" algn="l">
              <a:lnSpc>
                <a:spcPct val="125454"/>
              </a:lnSpc>
              <a:spcBef>
                <a:spcPts val="0"/>
              </a:spcBef>
              <a:spcAft>
                <a:spcPts val="0"/>
              </a:spcAft>
              <a:buClr>
                <a:srgbClr val="404040"/>
              </a:buClr>
              <a:buSzPts val="2600"/>
              <a:buFont typeface="Trebuchet MS"/>
              <a:buChar char="•"/>
            </a:pPr>
            <a:r>
              <a:rPr lang="en-US" sz="2600">
                <a:solidFill>
                  <a:srgbClr val="404040"/>
                </a:solidFill>
                <a:latin typeface="Trebuchet MS"/>
                <a:ea typeface="Trebuchet MS"/>
                <a:cs typeface="Trebuchet MS"/>
                <a:sym typeface="Trebuchet MS"/>
              </a:rPr>
              <a:t>Educate your patients so they can make informed decisions, spend time with your patients and listen, remove yourself from hostile situations</a:t>
            </a:r>
            <a:endParaRPr sz="2600">
              <a:solidFill>
                <a:srgbClr val="404040"/>
              </a:solidFill>
              <a:latin typeface="Trebuchet MS"/>
              <a:ea typeface="Trebuchet MS"/>
              <a:cs typeface="Trebuchet MS"/>
              <a:sym typeface="Trebuchet MS"/>
            </a:endParaRPr>
          </a:p>
          <a:p>
            <a:pPr indent="0" lvl="0" marL="0" rtl="0" algn="l">
              <a:spcBef>
                <a:spcPts val="11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8212df425e_0_4"/>
          <p:cNvSpPr txBox="1"/>
          <p:nvPr>
            <p:ph type="title"/>
          </p:nvPr>
        </p:nvSpPr>
        <p:spPr>
          <a:xfrm>
            <a:off x="340242" y="342121"/>
            <a:ext cx="9356700" cy="507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000"/>
              <a:buFont typeface="Arial"/>
              <a:buNone/>
            </a:pPr>
            <a:r>
              <a:rPr lang="en-US"/>
              <a:t>Y3 STUDENT TO STUDENT HANDBOOK</a:t>
            </a:r>
            <a:endParaRPr/>
          </a:p>
        </p:txBody>
      </p:sp>
      <p:sp>
        <p:nvSpPr>
          <p:cNvPr id="100" name="Google Shape;100;g8212df425e_0_4"/>
          <p:cNvSpPr txBox="1"/>
          <p:nvPr>
            <p:ph idx="1" type="body"/>
          </p:nvPr>
        </p:nvSpPr>
        <p:spPr>
          <a:xfrm>
            <a:off x="340242" y="1275906"/>
            <a:ext cx="9356700" cy="5943000"/>
          </a:xfrm>
          <a:prstGeom prst="rect">
            <a:avLst/>
          </a:prstGeom>
          <a:noFill/>
          <a:ln>
            <a:noFill/>
          </a:ln>
        </p:spPr>
        <p:txBody>
          <a:bodyPr anchorCtr="0" anchor="t" bIns="45700" lIns="91425" spcFirstLastPara="1" rIns="91425" wrap="square" tIns="45700">
            <a:noAutofit/>
          </a:bodyPr>
          <a:lstStyle/>
          <a:p>
            <a:pPr indent="-114300" lvl="0" marL="114300" rtl="0" algn="l">
              <a:lnSpc>
                <a:spcPct val="80000"/>
              </a:lnSpc>
              <a:spcBef>
                <a:spcPts val="1100"/>
              </a:spcBef>
              <a:spcAft>
                <a:spcPts val="0"/>
              </a:spcAft>
              <a:buSzPts val="3000"/>
              <a:buChar char="•"/>
            </a:pPr>
            <a:r>
              <a:rPr lang="en-US"/>
              <a:t>Specific advice for success in each clerkship </a:t>
            </a:r>
            <a:endParaRPr/>
          </a:p>
          <a:p>
            <a:pPr indent="0" lvl="0" marL="0" rtl="0" algn="l">
              <a:lnSpc>
                <a:spcPct val="80000"/>
              </a:lnSpc>
              <a:spcBef>
                <a:spcPts val="1100"/>
              </a:spcBef>
              <a:spcAft>
                <a:spcPts val="0"/>
              </a:spcAft>
              <a:buSzPts val="1800"/>
              <a:buNone/>
            </a:pPr>
            <a:r>
              <a:t/>
            </a:r>
            <a:endParaRPr/>
          </a:p>
          <a:p>
            <a:pPr indent="-114300" lvl="0" marL="114300" rtl="0" algn="l">
              <a:lnSpc>
                <a:spcPct val="80000"/>
              </a:lnSpc>
              <a:spcBef>
                <a:spcPts val="1100"/>
              </a:spcBef>
              <a:spcAft>
                <a:spcPts val="0"/>
              </a:spcAft>
              <a:buSzPts val="3000"/>
              <a:buChar char="•"/>
            </a:pPr>
            <a:r>
              <a:rPr lang="en-US"/>
              <a:t>Suggested goals and learning issues </a:t>
            </a:r>
            <a:endParaRPr/>
          </a:p>
          <a:p>
            <a:pPr indent="0" lvl="0" marL="0" rtl="0" algn="l">
              <a:lnSpc>
                <a:spcPct val="80000"/>
              </a:lnSpc>
              <a:spcBef>
                <a:spcPts val="1100"/>
              </a:spcBef>
              <a:spcAft>
                <a:spcPts val="0"/>
              </a:spcAft>
              <a:buSzPts val="1800"/>
              <a:buNone/>
            </a:pPr>
            <a:r>
              <a:t/>
            </a:r>
            <a:endParaRPr/>
          </a:p>
          <a:p>
            <a:pPr indent="-114300" lvl="0" marL="114300" rtl="0" algn="l">
              <a:lnSpc>
                <a:spcPct val="80000"/>
              </a:lnSpc>
              <a:spcBef>
                <a:spcPts val="1100"/>
              </a:spcBef>
              <a:spcAft>
                <a:spcPts val="0"/>
              </a:spcAft>
              <a:buSzPts val="3000"/>
              <a:buChar char="•"/>
            </a:pPr>
            <a:r>
              <a:rPr lang="en-US"/>
              <a:t>Tips &amp; tricks we wish we had known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340242" y="428098"/>
            <a:ext cx="7237366" cy="5632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3400"/>
              <a:buFont typeface="Arial"/>
              <a:buNone/>
            </a:pPr>
            <a:r>
              <a:rPr lang="en-US" sz="3400"/>
              <a:t>WHAT IS UPWARD FEEDBACK?</a:t>
            </a:r>
            <a:endParaRPr sz="3400"/>
          </a:p>
        </p:txBody>
      </p:sp>
      <p:sp>
        <p:nvSpPr>
          <p:cNvPr id="107" name="Google Shape;107;p6"/>
          <p:cNvSpPr txBox="1"/>
          <p:nvPr>
            <p:ph idx="1" type="body"/>
          </p:nvPr>
        </p:nvSpPr>
        <p:spPr>
          <a:xfrm>
            <a:off x="340242" y="1275907"/>
            <a:ext cx="9356650" cy="5490734"/>
          </a:xfrm>
          <a:prstGeom prst="rect">
            <a:avLst/>
          </a:prstGeom>
          <a:noFill/>
          <a:ln>
            <a:noFill/>
          </a:ln>
        </p:spPr>
        <p:txBody>
          <a:bodyPr anchorCtr="0" anchor="t" bIns="45700" lIns="91425" spcFirstLastPara="1" rIns="91425" wrap="square" tIns="45700">
            <a:normAutofit/>
          </a:bodyPr>
          <a:lstStyle/>
          <a:p>
            <a:pPr indent="-251459" lvl="0" marL="251459" rtl="0" algn="l">
              <a:lnSpc>
                <a:spcPct val="90000"/>
              </a:lnSpc>
              <a:spcBef>
                <a:spcPts val="0"/>
              </a:spcBef>
              <a:spcAft>
                <a:spcPts val="0"/>
              </a:spcAft>
              <a:buClr>
                <a:schemeClr val="dk1"/>
              </a:buClr>
              <a:buSzPts val="2800"/>
              <a:buChar char="•"/>
            </a:pPr>
            <a:r>
              <a:rPr lang="en-US" sz="2800"/>
              <a:t>In a hierarchical system it is when a lower ranking member gives feedback to a higher ranking member</a:t>
            </a:r>
            <a:endParaRPr/>
          </a:p>
          <a:p>
            <a:pPr indent="-73659" lvl="0" marL="251459" rtl="0" algn="l">
              <a:lnSpc>
                <a:spcPct val="90000"/>
              </a:lnSpc>
              <a:spcBef>
                <a:spcPts val="1100"/>
              </a:spcBef>
              <a:spcAft>
                <a:spcPts val="0"/>
              </a:spcAft>
              <a:buClr>
                <a:schemeClr val="dk1"/>
              </a:buClr>
              <a:buSzPts val="2800"/>
              <a:buNone/>
            </a:pPr>
            <a:r>
              <a:t/>
            </a:r>
            <a:endParaRPr sz="2800"/>
          </a:p>
          <a:p>
            <a:pPr indent="-251459" lvl="0" marL="251459" rtl="0" algn="l">
              <a:lnSpc>
                <a:spcPct val="90000"/>
              </a:lnSpc>
              <a:spcBef>
                <a:spcPts val="1100"/>
              </a:spcBef>
              <a:spcAft>
                <a:spcPts val="0"/>
              </a:spcAft>
              <a:buClr>
                <a:schemeClr val="dk1"/>
              </a:buClr>
              <a:buSzPts val="2800"/>
              <a:buChar char="•"/>
            </a:pPr>
            <a:r>
              <a:rPr lang="en-US" sz="2800"/>
              <a:t>You will be expected to do this:</a:t>
            </a:r>
            <a:endParaRPr/>
          </a:p>
          <a:p>
            <a:pPr indent="-251460" lvl="1" marL="754380" rtl="0" algn="l">
              <a:lnSpc>
                <a:spcPct val="90000"/>
              </a:lnSpc>
              <a:spcBef>
                <a:spcPts val="550"/>
              </a:spcBef>
              <a:spcAft>
                <a:spcPts val="0"/>
              </a:spcAft>
              <a:buClr>
                <a:schemeClr val="dk1"/>
              </a:buClr>
              <a:buSzPts val="2360"/>
              <a:buChar char="•"/>
            </a:pPr>
            <a:r>
              <a:rPr lang="en-US" sz="2360"/>
              <a:t>Clerkship evaluations</a:t>
            </a:r>
            <a:endParaRPr/>
          </a:p>
          <a:p>
            <a:pPr indent="-251460" lvl="1" marL="754380" rtl="0" algn="l">
              <a:lnSpc>
                <a:spcPct val="90000"/>
              </a:lnSpc>
              <a:spcBef>
                <a:spcPts val="550"/>
              </a:spcBef>
              <a:spcAft>
                <a:spcPts val="0"/>
              </a:spcAft>
              <a:buClr>
                <a:schemeClr val="dk1"/>
              </a:buClr>
              <a:buSzPts val="2360"/>
              <a:buChar char="•"/>
            </a:pPr>
            <a:r>
              <a:rPr lang="en-US" sz="2360"/>
              <a:t>Preceptor evaluations</a:t>
            </a:r>
            <a:endParaRPr/>
          </a:p>
          <a:p>
            <a:pPr indent="-251460" lvl="1" marL="754380" rtl="0" algn="l">
              <a:lnSpc>
                <a:spcPct val="90000"/>
              </a:lnSpc>
              <a:spcBef>
                <a:spcPts val="550"/>
              </a:spcBef>
              <a:spcAft>
                <a:spcPts val="0"/>
              </a:spcAft>
              <a:buClr>
                <a:schemeClr val="dk1"/>
              </a:buClr>
              <a:buSzPts val="2360"/>
              <a:buChar char="•"/>
            </a:pPr>
            <a:r>
              <a:rPr lang="en-US" sz="2360"/>
              <a:t>Resident evaluations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340242" y="561473"/>
            <a:ext cx="8065821" cy="78483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500"/>
              <a:buFont typeface="Arial"/>
              <a:buNone/>
            </a:pPr>
            <a:r>
              <a:rPr lang="en-US" sz="2500"/>
              <a:t>HOW MANY OF YOU HAVE NOT GIVEN UPWARD FEEDBACK FOR THE FOLLOWING REASONS?</a:t>
            </a:r>
            <a:endParaRPr sz="2500"/>
          </a:p>
        </p:txBody>
      </p:sp>
      <p:sp>
        <p:nvSpPr>
          <p:cNvPr id="114" name="Google Shape;114;p7"/>
          <p:cNvSpPr txBox="1"/>
          <p:nvPr>
            <p:ph idx="1" type="body"/>
          </p:nvPr>
        </p:nvSpPr>
        <p:spPr>
          <a:xfrm>
            <a:off x="340242" y="1764633"/>
            <a:ext cx="9356650" cy="500200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400"/>
              <a:buFont typeface="Arial"/>
              <a:buAutoNum type="arabicParenR"/>
            </a:pPr>
            <a:r>
              <a:rPr lang="en-US" sz="2400"/>
              <a:t>Fear of retaliation and the effect this might have on your evaluations/career</a:t>
            </a:r>
            <a:endParaRPr/>
          </a:p>
          <a:p>
            <a:pPr indent="-457200" lvl="0" marL="457200" rtl="0" algn="l">
              <a:lnSpc>
                <a:spcPct val="90000"/>
              </a:lnSpc>
              <a:spcBef>
                <a:spcPts val="1700"/>
              </a:spcBef>
              <a:spcAft>
                <a:spcPts val="0"/>
              </a:spcAft>
              <a:buClr>
                <a:schemeClr val="dk1"/>
              </a:buClr>
              <a:buSzPts val="2400"/>
              <a:buFont typeface="Arial"/>
              <a:buAutoNum type="arabicParenR"/>
            </a:pPr>
            <a:r>
              <a:rPr lang="en-US" sz="2400"/>
              <a:t>Lack of recipient openness to feedback</a:t>
            </a:r>
            <a:endParaRPr/>
          </a:p>
          <a:p>
            <a:pPr indent="-457200" lvl="0" marL="457200" rtl="0" algn="l">
              <a:lnSpc>
                <a:spcPct val="90000"/>
              </a:lnSpc>
              <a:spcBef>
                <a:spcPts val="1700"/>
              </a:spcBef>
              <a:spcAft>
                <a:spcPts val="0"/>
              </a:spcAft>
              <a:buClr>
                <a:schemeClr val="dk1"/>
              </a:buClr>
              <a:buSzPts val="2400"/>
              <a:buFont typeface="Arial"/>
              <a:buAutoNum type="arabicParenR"/>
            </a:pPr>
            <a:r>
              <a:rPr lang="en-US" sz="2400"/>
              <a:t>Worry about the hurtfulness of a message</a:t>
            </a:r>
            <a:endParaRPr/>
          </a:p>
          <a:p>
            <a:pPr indent="-457200" lvl="0" marL="457200" rtl="0" algn="l">
              <a:lnSpc>
                <a:spcPct val="90000"/>
              </a:lnSpc>
              <a:spcBef>
                <a:spcPts val="1700"/>
              </a:spcBef>
              <a:spcAft>
                <a:spcPts val="0"/>
              </a:spcAft>
              <a:buClr>
                <a:schemeClr val="dk1"/>
              </a:buClr>
              <a:buSzPts val="2400"/>
              <a:buFont typeface="Arial"/>
              <a:buAutoNum type="arabicParenR"/>
            </a:pPr>
            <a:r>
              <a:rPr lang="en-US" sz="2400"/>
              <a:t>Perception that feedback is not anonymous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type="title"/>
          </p:nvPr>
        </p:nvSpPr>
        <p:spPr>
          <a:xfrm>
            <a:off x="340242" y="342121"/>
            <a:ext cx="9356650" cy="5078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3000"/>
              <a:buFont typeface="Arial"/>
              <a:buNone/>
            </a:pPr>
            <a:r>
              <a:rPr lang="en-US"/>
              <a:t>TIPS ON GIVING UPWARD FEEDBACK</a:t>
            </a:r>
            <a:endParaRPr/>
          </a:p>
        </p:txBody>
      </p:sp>
      <p:sp>
        <p:nvSpPr>
          <p:cNvPr id="120" name="Google Shape;120;p8"/>
          <p:cNvSpPr txBox="1"/>
          <p:nvPr>
            <p:ph idx="1" type="body"/>
          </p:nvPr>
        </p:nvSpPr>
        <p:spPr>
          <a:xfrm>
            <a:off x="340242" y="1275907"/>
            <a:ext cx="9356650" cy="549073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1100"/>
              </a:spcBef>
              <a:spcAft>
                <a:spcPts val="0"/>
              </a:spcAft>
              <a:buSzPts val="3000"/>
              <a:buChar char="•"/>
            </a:pPr>
            <a:r>
              <a:rPr lang="en-US" sz="3000"/>
              <a:t>Avoid feedback that directly addresses the recipient’s personality or character traits</a:t>
            </a:r>
            <a:endParaRPr sz="3000"/>
          </a:p>
          <a:p>
            <a:pPr indent="-55879" lvl="0" marL="251459" rtl="0" algn="l">
              <a:lnSpc>
                <a:spcPct val="90000"/>
              </a:lnSpc>
              <a:spcBef>
                <a:spcPts val="1100"/>
              </a:spcBef>
              <a:spcAft>
                <a:spcPts val="0"/>
              </a:spcAft>
              <a:buClr>
                <a:schemeClr val="dk1"/>
              </a:buClr>
              <a:buSzPts val="3080"/>
              <a:buNone/>
            </a:pPr>
            <a:r>
              <a:t/>
            </a:r>
            <a:endParaRPr sz="3000"/>
          </a:p>
          <a:p>
            <a:pPr indent="-251458" lvl="0" marL="251458" rtl="0" algn="l">
              <a:lnSpc>
                <a:spcPct val="90000"/>
              </a:lnSpc>
              <a:spcBef>
                <a:spcPts val="1100"/>
              </a:spcBef>
              <a:spcAft>
                <a:spcPts val="0"/>
              </a:spcAft>
              <a:buClr>
                <a:schemeClr val="dk1"/>
              </a:buClr>
              <a:buSzPts val="3000"/>
              <a:buChar char="•"/>
            </a:pPr>
            <a:r>
              <a:rPr lang="en-US" sz="3000"/>
              <a:t>Be solution-oriented about negative feedback &amp; also provide positive feedback </a:t>
            </a:r>
            <a:endParaRPr sz="3000"/>
          </a:p>
          <a:p>
            <a:pPr indent="0" lvl="0" marL="457200" rtl="0" algn="l">
              <a:lnSpc>
                <a:spcPct val="90000"/>
              </a:lnSpc>
              <a:spcBef>
                <a:spcPts val="1100"/>
              </a:spcBef>
              <a:spcAft>
                <a:spcPts val="0"/>
              </a:spcAft>
              <a:buNone/>
            </a:pPr>
            <a:r>
              <a:t/>
            </a:r>
            <a:endParaRPr sz="3000"/>
          </a:p>
          <a:p>
            <a:pPr indent="-251458" lvl="0" marL="251458" rtl="0" algn="l">
              <a:lnSpc>
                <a:spcPct val="90000"/>
              </a:lnSpc>
              <a:spcBef>
                <a:spcPts val="1100"/>
              </a:spcBef>
              <a:spcAft>
                <a:spcPts val="0"/>
              </a:spcAft>
              <a:buSzPts val="3000"/>
              <a:buChar char="•"/>
            </a:pPr>
            <a:r>
              <a:rPr lang="en-US" sz="3000"/>
              <a:t>Be Specific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title"/>
          </p:nvPr>
        </p:nvSpPr>
        <p:spPr>
          <a:xfrm>
            <a:off x="340242" y="342121"/>
            <a:ext cx="9356650" cy="5078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3000"/>
              <a:buFont typeface="Arial"/>
              <a:buNone/>
            </a:pPr>
            <a:r>
              <a:rPr lang="en-US"/>
              <a:t>STRATEGIES TO ELICIT QUALITY FEEDBACK</a:t>
            </a:r>
            <a:endParaRPr/>
          </a:p>
        </p:txBody>
      </p:sp>
      <p:sp>
        <p:nvSpPr>
          <p:cNvPr id="127" name="Google Shape;127;p9"/>
          <p:cNvSpPr txBox="1"/>
          <p:nvPr>
            <p:ph idx="1" type="body"/>
          </p:nvPr>
        </p:nvSpPr>
        <p:spPr>
          <a:xfrm>
            <a:off x="340242" y="1275906"/>
            <a:ext cx="9356650" cy="5943041"/>
          </a:xfrm>
          <a:prstGeom prst="rect">
            <a:avLst/>
          </a:prstGeom>
          <a:noFill/>
          <a:ln>
            <a:noFill/>
          </a:ln>
        </p:spPr>
        <p:txBody>
          <a:bodyPr anchorCtr="0" anchor="t" bIns="45700" lIns="91425" spcFirstLastPara="1" rIns="91425" wrap="square" tIns="45700">
            <a:normAutofit/>
          </a:bodyPr>
          <a:lstStyle/>
          <a:p>
            <a:pPr indent="-251459" lvl="0" marL="251459" rtl="0" algn="l">
              <a:lnSpc>
                <a:spcPct val="80000"/>
              </a:lnSpc>
              <a:spcBef>
                <a:spcPts val="0"/>
              </a:spcBef>
              <a:spcAft>
                <a:spcPts val="0"/>
              </a:spcAft>
              <a:buClr>
                <a:schemeClr val="dk1"/>
              </a:buClr>
              <a:buSzPts val="3000"/>
              <a:buChar char="•"/>
            </a:pPr>
            <a:r>
              <a:rPr lang="en-US" sz="3000"/>
              <a:t>Request times each week to meet and receive feedback - in addition to real time feedback</a:t>
            </a:r>
            <a:endParaRPr sz="3000"/>
          </a:p>
          <a:p>
            <a:pPr indent="0" lvl="0" marL="251459" rtl="0" algn="l">
              <a:lnSpc>
                <a:spcPct val="80000"/>
              </a:lnSpc>
              <a:spcBef>
                <a:spcPts val="0"/>
              </a:spcBef>
              <a:spcAft>
                <a:spcPts val="0"/>
              </a:spcAft>
              <a:buSzPts val="1800"/>
              <a:buNone/>
            </a:pPr>
            <a:r>
              <a:t/>
            </a:r>
            <a:endParaRPr sz="3000"/>
          </a:p>
          <a:p>
            <a:pPr indent="-251459" lvl="0" marL="251459" rtl="0" algn="l">
              <a:lnSpc>
                <a:spcPct val="80000"/>
              </a:lnSpc>
              <a:spcBef>
                <a:spcPts val="0"/>
              </a:spcBef>
              <a:spcAft>
                <a:spcPts val="0"/>
              </a:spcAft>
              <a:buClr>
                <a:schemeClr val="dk1"/>
              </a:buClr>
              <a:buSzPts val="3000"/>
              <a:buChar char="•"/>
            </a:pPr>
            <a:r>
              <a:rPr lang="en-US" sz="3000"/>
              <a:t>Be open and receptive to feedback when it is offered… be COACHABLE</a:t>
            </a:r>
            <a:endParaRPr/>
          </a:p>
          <a:p>
            <a:pPr indent="-251460" lvl="1" marL="754380" rtl="0" algn="l">
              <a:lnSpc>
                <a:spcPct val="80000"/>
              </a:lnSpc>
              <a:spcBef>
                <a:spcPts val="550"/>
              </a:spcBef>
              <a:spcAft>
                <a:spcPts val="0"/>
              </a:spcAft>
              <a:buClr>
                <a:schemeClr val="dk1"/>
              </a:buClr>
              <a:buSzPts val="2560"/>
              <a:buChar char="•"/>
            </a:pPr>
            <a:r>
              <a:rPr lang="en-US" sz="2560"/>
              <a:t>If necessary set the stage for receiving feedback</a:t>
            </a:r>
            <a:endParaRPr/>
          </a:p>
          <a:p>
            <a:pPr indent="0" lvl="0" marL="0" rtl="0" algn="l">
              <a:lnSpc>
                <a:spcPct val="80000"/>
              </a:lnSpc>
              <a:spcBef>
                <a:spcPts val="1100"/>
              </a:spcBef>
              <a:spcAft>
                <a:spcPts val="0"/>
              </a:spcAft>
              <a:buClr>
                <a:schemeClr val="dk1"/>
              </a:buClr>
              <a:buSzPts val="3000"/>
              <a:buNone/>
            </a:pPr>
            <a:r>
              <a:t/>
            </a:r>
            <a:endParaRPr sz="3000"/>
          </a:p>
          <a:p>
            <a:pPr indent="-251459" lvl="0" marL="251459" rtl="0" algn="l">
              <a:lnSpc>
                <a:spcPct val="80000"/>
              </a:lnSpc>
              <a:spcBef>
                <a:spcPts val="1100"/>
              </a:spcBef>
              <a:spcAft>
                <a:spcPts val="0"/>
              </a:spcAft>
              <a:buClr>
                <a:schemeClr val="dk1"/>
              </a:buClr>
              <a:buSzPts val="3000"/>
              <a:buChar char="•"/>
            </a:pPr>
            <a:r>
              <a:rPr lang="en-US" sz="3000"/>
              <a:t>“Sign-out” at the end of the day with your preceptor</a:t>
            </a:r>
            <a:endParaRPr/>
          </a:p>
          <a:p>
            <a:pPr indent="-251460" lvl="1" marL="754380" rtl="0" algn="l">
              <a:lnSpc>
                <a:spcPct val="80000"/>
              </a:lnSpc>
              <a:spcBef>
                <a:spcPts val="550"/>
              </a:spcBef>
              <a:spcAft>
                <a:spcPts val="0"/>
              </a:spcAft>
              <a:buClr>
                <a:schemeClr val="dk1"/>
              </a:buClr>
              <a:buSzPts val="2600"/>
              <a:buChar char="•"/>
            </a:pPr>
            <a:r>
              <a:rPr lang="en-US"/>
              <a:t>Informal daily verbal feedback; ask about specific behaviors, skills or activities</a:t>
            </a:r>
            <a:endParaRPr/>
          </a:p>
          <a:p>
            <a:pPr indent="-251460" lvl="1" marL="754380" rtl="0" algn="l">
              <a:lnSpc>
                <a:spcPct val="80000"/>
              </a:lnSpc>
              <a:spcBef>
                <a:spcPts val="550"/>
              </a:spcBef>
              <a:spcAft>
                <a:spcPts val="0"/>
              </a:spcAft>
              <a:buClr>
                <a:schemeClr val="dk1"/>
              </a:buClr>
              <a:buSzPts val="2600"/>
              <a:buChar char="•"/>
            </a:pPr>
            <a:r>
              <a:rPr lang="en-US"/>
              <a:t>Formal on-the-fly feedback (most likely weekly)</a:t>
            </a:r>
            <a:endParaRPr/>
          </a:p>
          <a:p>
            <a:pPr indent="-55879" lvl="0" marL="251459" rtl="0" algn="l">
              <a:lnSpc>
                <a:spcPct val="80000"/>
              </a:lnSpc>
              <a:spcBef>
                <a:spcPts val="1100"/>
              </a:spcBef>
              <a:spcAft>
                <a:spcPts val="0"/>
              </a:spcAft>
              <a:buClr>
                <a:schemeClr val="dk1"/>
              </a:buClr>
              <a:buSzPts val="308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73e4af1efc_0_0"/>
          <p:cNvSpPr txBox="1"/>
          <p:nvPr>
            <p:ph type="title"/>
          </p:nvPr>
        </p:nvSpPr>
        <p:spPr>
          <a:xfrm>
            <a:off x="340242" y="213785"/>
            <a:ext cx="9356700" cy="5079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Submitting On The Flys</a:t>
            </a:r>
            <a:endParaRPr/>
          </a:p>
        </p:txBody>
      </p:sp>
      <p:sp>
        <p:nvSpPr>
          <p:cNvPr id="134" name="Google Shape;134;g273e4af1efc_0_0"/>
          <p:cNvSpPr txBox="1"/>
          <p:nvPr>
            <p:ph idx="1" type="body"/>
          </p:nvPr>
        </p:nvSpPr>
        <p:spPr>
          <a:xfrm>
            <a:off x="340250" y="1275899"/>
            <a:ext cx="9356700" cy="59709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Step 1: Go to ePAD </a:t>
            </a:r>
            <a:r>
              <a:rPr lang="en-US" u="sng">
                <a:solidFill>
                  <a:schemeClr val="hlink"/>
                </a:solidFill>
                <a:highlight>
                  <a:srgbClr val="00FF00"/>
                </a:highlight>
                <a:hlinkClick r:id="rId3"/>
              </a:rPr>
              <a:t>https://siumed.epads.mkmapps.com/#/</a:t>
            </a:r>
            <a:endParaRPr>
              <a:highlight>
                <a:srgbClr val="00FF00"/>
              </a:highlight>
            </a:endParaRPr>
          </a:p>
          <a:p>
            <a:pPr indent="-285750" lvl="0" marL="457200" rtl="0" algn="l">
              <a:spcBef>
                <a:spcPts val="1100"/>
              </a:spcBef>
              <a:spcAft>
                <a:spcPts val="0"/>
              </a:spcAft>
              <a:buSzPts val="900"/>
              <a:buChar char="-"/>
            </a:pPr>
            <a:r>
              <a:rPr lang="en-US" sz="2180"/>
              <a:t>You can Google Search “SIUMED ePAD” </a:t>
            </a:r>
            <a:endParaRPr i="1" sz="2180"/>
          </a:p>
          <a:p>
            <a:pPr indent="0" lvl="0" marL="0" rtl="0" algn="l">
              <a:spcBef>
                <a:spcPts val="1100"/>
              </a:spcBef>
              <a:spcAft>
                <a:spcPts val="0"/>
              </a:spcAft>
              <a:buNone/>
            </a:pPr>
            <a:r>
              <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a:p>
            <a:pPr indent="0" lvl="0" marL="0" rtl="0" algn="l">
              <a:spcBef>
                <a:spcPts val="1100"/>
              </a:spcBef>
              <a:spcAft>
                <a:spcPts val="0"/>
              </a:spcAft>
              <a:buNone/>
            </a:pPr>
            <a:r>
              <a:t/>
            </a:r>
            <a:endParaRPr/>
          </a:p>
        </p:txBody>
      </p:sp>
      <p:pic>
        <p:nvPicPr>
          <p:cNvPr id="135" name="Google Shape;135;g273e4af1efc_0_0"/>
          <p:cNvPicPr preferRelativeResize="0"/>
          <p:nvPr/>
        </p:nvPicPr>
        <p:blipFill>
          <a:blip r:embed="rId4">
            <a:alphaModFix/>
          </a:blip>
          <a:stretch>
            <a:fillRect/>
          </a:stretch>
        </p:blipFill>
        <p:spPr>
          <a:xfrm>
            <a:off x="720513" y="2955800"/>
            <a:ext cx="8596175" cy="4163800"/>
          </a:xfrm>
          <a:prstGeom prst="rect">
            <a:avLst/>
          </a:prstGeom>
          <a:noFill/>
          <a:ln>
            <a:noFill/>
          </a:ln>
        </p:spPr>
      </p:pic>
      <p:sp>
        <p:nvSpPr>
          <p:cNvPr id="136" name="Google Shape;136;g273e4af1efc_0_0"/>
          <p:cNvSpPr/>
          <p:nvPr/>
        </p:nvSpPr>
        <p:spPr>
          <a:xfrm>
            <a:off x="1532850" y="3484775"/>
            <a:ext cx="936000" cy="2241900"/>
          </a:xfrm>
          <a:prstGeom prst="up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2018-07-02T00:26:45Z</dcterms:created>
  <dc:creator>Jordon Mitzelfelt</dc:creator>
</cp:coreProperties>
</file>